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710" r:id="rId1"/>
  </p:sldMasterIdLst>
  <p:notesMasterIdLst>
    <p:notesMasterId r:id="rId15"/>
  </p:notesMasterIdLst>
  <p:handoutMasterIdLst>
    <p:handoutMasterId r:id="rId16"/>
  </p:handoutMasterIdLst>
  <p:sldIdLst>
    <p:sldId id="466" r:id="rId2"/>
    <p:sldId id="467" r:id="rId3"/>
    <p:sldId id="468" r:id="rId4"/>
    <p:sldId id="469" r:id="rId5"/>
    <p:sldId id="478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</p:sldIdLst>
  <p:sldSz cx="6858000" cy="9906000" type="A4"/>
  <p:notesSz cx="9926638" cy="143557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11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224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336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44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5561" algn="l" defTabSz="91422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2672" algn="l" defTabSz="91422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199785" algn="l" defTabSz="91422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6897" algn="l" defTabSz="91422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3">
          <p15:clr>
            <a:srgbClr val="A4A3A4"/>
          </p15:clr>
        </p15:guide>
        <p15:guide id="2" orient="horz" pos="1395">
          <p15:clr>
            <a:srgbClr val="A4A3A4"/>
          </p15:clr>
        </p15:guide>
        <p15:guide id="3" orient="horz" pos="5851">
          <p15:clr>
            <a:srgbClr val="A4A3A4"/>
          </p15:clr>
        </p15:guide>
        <p15:guide id="4" orient="horz" pos="467">
          <p15:clr>
            <a:srgbClr val="A4A3A4"/>
          </p15:clr>
        </p15:guide>
        <p15:guide id="5" pos="2160">
          <p15:clr>
            <a:srgbClr val="A4A3A4"/>
          </p15:clr>
        </p15:guide>
        <p15:guide id="6" orient="horz" pos="6239">
          <p15:clr>
            <a:srgbClr val="A4A3A4"/>
          </p15:clr>
        </p15:guide>
        <p15:guide id="7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pos="2124">
          <p15:clr>
            <a:srgbClr val="A4A3A4"/>
          </p15:clr>
        </p15:guide>
        <p15:guide id="4" orient="horz" pos="4522">
          <p15:clr>
            <a:srgbClr val="A4A3A4"/>
          </p15:clr>
        </p15:guide>
        <p15:guide id="5" pos="3152">
          <p15:clr>
            <a:srgbClr val="A4A3A4"/>
          </p15:clr>
        </p15:guide>
        <p15:guide id="6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C90"/>
    <a:srgbClr val="5382F1"/>
    <a:srgbClr val="1852D2"/>
    <a:srgbClr val="4175E9"/>
    <a:srgbClr val="00ACDC"/>
    <a:srgbClr val="F9F9F9"/>
    <a:srgbClr val="F3F3F3"/>
    <a:srgbClr val="71E1FF"/>
    <a:srgbClr val="FBFBFB"/>
    <a:srgbClr val="21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7412" autoAdjust="0"/>
  </p:normalViewPr>
  <p:slideViewPr>
    <p:cSldViewPr>
      <p:cViewPr varScale="1">
        <p:scale>
          <a:sx n="87" d="100"/>
          <a:sy n="87" d="100"/>
        </p:scale>
        <p:origin x="2611" y="72"/>
      </p:cViewPr>
      <p:guideLst>
        <p:guide orient="horz" pos="4413"/>
        <p:guide orient="horz" pos="1395"/>
        <p:guide orient="horz" pos="5851"/>
        <p:guide orient="horz" pos="467"/>
        <p:guide pos="2160"/>
        <p:guide orient="horz" pos="6239"/>
        <p:guide pos="43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44" y="-90"/>
      </p:cViewPr>
      <p:guideLst>
        <p:guide orient="horz" pos="3110"/>
        <p:guide pos="2141"/>
        <p:guide pos="2124"/>
        <p:guide orient="horz" pos="4522"/>
        <p:guide pos="315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2625" cy="7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7" y="2"/>
            <a:ext cx="4302625" cy="7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3635670"/>
            <a:ext cx="4302625" cy="7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b" anchorCtr="0" compatLnSpc="1">
            <a:prstTxWarp prst="textNoShape">
              <a:avLst/>
            </a:prstTxWarp>
          </a:bodyPr>
          <a:lstStyle>
            <a:lvl1pPr>
              <a:defRPr sz="17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7" y="13635670"/>
            <a:ext cx="4302625" cy="7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b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EAE9F2D4-A8FF-44A0-8414-EA70D8E543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38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2625" cy="7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2"/>
            <a:ext cx="4302625" cy="7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0388" y="1077913"/>
            <a:ext cx="3725862" cy="5383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1" y="6820146"/>
            <a:ext cx="7942238" cy="6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3635670"/>
            <a:ext cx="4302625" cy="7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b" anchorCtr="0" compatLnSpc="1">
            <a:prstTxWarp prst="textNoShape">
              <a:avLst/>
            </a:prstTxWarp>
          </a:bodyPr>
          <a:lstStyle>
            <a:lvl1pPr>
              <a:defRPr sz="17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13635670"/>
            <a:ext cx="4302625" cy="7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617" tIns="66809" rIns="133617" bIns="66809" numCol="1" anchor="b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C061D0F8-5D6F-4719-BE59-D8A178F29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622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11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224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336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44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5561" algn="l" defTabSz="91422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2" algn="l" defTabSz="91422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7" algn="l" defTabSz="91422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/>
          </a:bodyPr>
          <a:lstStyle>
            <a:lvl1pPr>
              <a:defRPr kumimoji="1" lang="ko-KR" altLang="en-US" sz="15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39829" rtl="0" eaLnBrk="0" fontAlgn="base" latinLnBrk="1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/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 dirty="0"/>
            </a:lvl5pPr>
          </a:lstStyle>
          <a:p>
            <a:pPr lvl="0" defTabSz="840163" latinLnBrk="0">
              <a:spcBef>
                <a:spcPts val="0"/>
              </a:spcBef>
            </a:pPr>
            <a:r>
              <a:rPr lang="ko-KR" altLang="en-US" dirty="0"/>
              <a:t>마스터 텍스트 스타일을 편집합니다</a:t>
            </a:r>
          </a:p>
          <a:p>
            <a:pPr marL="758995" lvl="1" indent="-262017" defTabSz="840163" latinLnBrk="0">
              <a:spcBef>
                <a:spcPts val="0"/>
              </a:spcBef>
            </a:pPr>
            <a:r>
              <a:rPr lang="ko-KR" altLang="en-US" dirty="0"/>
              <a:t>둘째 수준</a:t>
            </a:r>
          </a:p>
          <a:p>
            <a:pPr marL="1133506" lvl="2" indent="-209328" defTabSz="840163" latinLnBrk="0">
              <a:spcBef>
                <a:spcPts val="0"/>
              </a:spcBef>
            </a:pPr>
            <a:r>
              <a:rPr lang="ko-KR" altLang="en-US" dirty="0"/>
              <a:t>셋째 수준</a:t>
            </a:r>
          </a:p>
          <a:p>
            <a:pPr marL="1508021" lvl="3" indent="-209328" defTabSz="840163" latinLnBrk="0">
              <a:spcBef>
                <a:spcPts val="0"/>
              </a:spcBef>
            </a:pPr>
            <a:r>
              <a:rPr lang="ko-KR" altLang="en-US" dirty="0"/>
              <a:t>넷째 수준</a:t>
            </a:r>
          </a:p>
          <a:p>
            <a:pPr marL="1889654" lvl="4" indent="-210752" defTabSz="840163" latinLnBrk="0">
              <a:spcBef>
                <a:spcPts val="0"/>
              </a:spcBef>
            </a:pPr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/>
          </a:bodyPr>
          <a:lstStyle>
            <a:lvl1pPr>
              <a:defRPr kumimoji="1" lang="ko-KR" altLang="en-US" sz="15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39829" rtl="0" eaLnBrk="0" fontAlgn="base" latinLnBrk="1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6858000" cy="990295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30444" y="770158"/>
            <a:ext cx="3166631" cy="3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/>
          </a:bodyPr>
          <a:lstStyle/>
          <a:p>
            <a:pPr lvl="0" algn="l" defTabSz="839996" rtl="0" eaLnBrk="0" fontAlgn="base" latinLnBrk="1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dirty="0">
                <a:solidFill>
                  <a:schemeClr val="tx1"/>
                </a:solidFill>
                <a:latin typeface="Rix모던고딕 M" pitchFamily="18" charset="-127"/>
                <a:ea typeface="Rix모던고딕 M" pitchFamily="18" charset="-127"/>
                <a:cs typeface="+mj-cs"/>
              </a:rPr>
              <a:t>2016</a:t>
            </a:r>
            <a:r>
              <a:rPr kumimoji="1" lang="ko-KR" altLang="en-US" sz="900" dirty="0">
                <a:solidFill>
                  <a:schemeClr val="tx1"/>
                </a:solidFill>
                <a:latin typeface="Rix모던고딕 M" pitchFamily="18" charset="-127"/>
                <a:ea typeface="Rix모던고딕 M" pitchFamily="18" charset="-127"/>
                <a:cs typeface="+mj-cs"/>
              </a:rPr>
              <a:t>년 시스템</a:t>
            </a:r>
            <a:r>
              <a:rPr kumimoji="1" lang="en-US" altLang="ko-KR" sz="900" dirty="0">
                <a:solidFill>
                  <a:schemeClr val="tx1"/>
                </a:solidFill>
                <a:latin typeface="Rix모던고딕 M" pitchFamily="18" charset="-127"/>
                <a:ea typeface="Rix모던고딕 M" pitchFamily="18" charset="-127"/>
                <a:cs typeface="+mj-cs"/>
              </a:rPr>
              <a:t>S/W </a:t>
            </a:r>
            <a:r>
              <a:rPr kumimoji="1" lang="ko-KR" altLang="en-US" sz="900" dirty="0">
                <a:solidFill>
                  <a:schemeClr val="tx1"/>
                </a:solidFill>
                <a:latin typeface="Rix모던고딕 M" pitchFamily="18" charset="-127"/>
                <a:ea typeface="Rix모던고딕 M" pitchFamily="18" charset="-127"/>
                <a:cs typeface="+mj-cs"/>
              </a:rPr>
              <a:t>유지보수 사업</a:t>
            </a:r>
          </a:p>
        </p:txBody>
      </p:sp>
      <p:pic>
        <p:nvPicPr>
          <p:cNvPr id="4" name="그림 8" descr="soulbit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264" y="9462219"/>
            <a:ext cx="618819" cy="18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2"/>
          <p:cNvSpPr txBox="1">
            <a:spLocks/>
          </p:cNvSpPr>
          <p:nvPr userDrawn="1"/>
        </p:nvSpPr>
        <p:spPr>
          <a:xfrm>
            <a:off x="3262318" y="9461946"/>
            <a:ext cx="3254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934945" rtl="0" fontAlgn="base" latinLnBrk="1">
              <a:spcBef>
                <a:spcPct val="0"/>
              </a:spcBef>
              <a:spcAft>
                <a:spcPct val="0"/>
              </a:spcAft>
              <a:defRPr kumimoji="1" lang="en-US" altLang="ko-KR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모던명조 B" pitchFamily="18" charset="-127"/>
                <a:ea typeface="Rix모던명조 B" pitchFamily="18" charset="-127"/>
                <a:cs typeface="+mn-cs"/>
              </a:defRPr>
            </a:lvl1pPr>
          </a:lstStyle>
          <a:p>
            <a:pPr marL="0" marR="0" lvl="0" indent="0" algn="ctr" defTabSz="838739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ix모던명조 B" pitchFamily="18" charset="-127"/>
                <a:ea typeface="Rix모던명조 B" pitchFamily="18" charset="-127"/>
                <a:cs typeface="+mn-cs"/>
              </a:rPr>
              <a:t>- </a:t>
            </a:r>
            <a:fld id="{625BAB07-3DAB-47B2-8DB3-E131989FCBB8}" type="slidenum">
              <a:rPr kumimoji="1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ix모던고딕 M" pitchFamily="18" charset="-127"/>
                <a:ea typeface="Rix모던고딕 M" pitchFamily="18" charset="-127"/>
                <a:cs typeface="+mn-cs"/>
              </a:rPr>
              <a:pPr marL="0" marR="0" lvl="0" indent="0" algn="ctr" defTabSz="8387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ix모던고딕 M" pitchFamily="18" charset="-127"/>
                <a:ea typeface="Rix모던고딕 M" pitchFamily="18" charset="-127"/>
                <a:cs typeface="+mn-cs"/>
              </a:rPr>
              <a:t> -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ix모던고딕 M" pitchFamily="18" charset="-127"/>
              <a:ea typeface="Rix모던고딕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6858000" cy="990295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062569" y="1093573"/>
            <a:ext cx="3166631" cy="3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/>
          </a:bodyPr>
          <a:lstStyle/>
          <a:p>
            <a:pPr lvl="0" algn="l" defTabSz="839996" rtl="0" eaLnBrk="0" fontAlgn="base" latinLnBrk="1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dirty="0">
                <a:solidFill>
                  <a:schemeClr val="tx1"/>
                </a:solidFill>
                <a:latin typeface="Rix모던고딕 M" pitchFamily="18" charset="-127"/>
                <a:ea typeface="Rix모던고딕 M" pitchFamily="18" charset="-127"/>
                <a:cs typeface="+mj-cs"/>
              </a:rPr>
              <a:t>2016</a:t>
            </a:r>
            <a:r>
              <a:rPr kumimoji="1" lang="ko-KR" altLang="en-US" sz="900" dirty="0">
                <a:solidFill>
                  <a:schemeClr val="tx1"/>
                </a:solidFill>
                <a:latin typeface="Rix모던고딕 M" pitchFamily="18" charset="-127"/>
                <a:ea typeface="Rix모던고딕 M" pitchFamily="18" charset="-127"/>
                <a:cs typeface="+mj-cs"/>
              </a:rPr>
              <a:t>년 시스템</a:t>
            </a:r>
            <a:r>
              <a:rPr kumimoji="1" lang="en-US" altLang="ko-KR" sz="900" dirty="0">
                <a:solidFill>
                  <a:schemeClr val="tx1"/>
                </a:solidFill>
                <a:latin typeface="Rix모던고딕 M" pitchFamily="18" charset="-127"/>
                <a:ea typeface="Rix모던고딕 M" pitchFamily="18" charset="-127"/>
                <a:cs typeface="+mj-cs"/>
              </a:rPr>
              <a:t>S/W </a:t>
            </a:r>
            <a:r>
              <a:rPr kumimoji="1" lang="ko-KR" altLang="en-US" sz="900" dirty="0">
                <a:solidFill>
                  <a:schemeClr val="tx1"/>
                </a:solidFill>
                <a:latin typeface="Rix모던고딕 M" pitchFamily="18" charset="-127"/>
                <a:ea typeface="Rix모던고딕 M" pitchFamily="18" charset="-127"/>
                <a:cs typeface="+mj-cs"/>
              </a:rPr>
              <a:t>유지보수 사업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2656" y="632520"/>
            <a:ext cx="3528392" cy="648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wrap="square" lIns="31746" tIns="0" rIns="31746" bIns="0" rtlCol="0" anchor="ctr" anchorCtr="0">
            <a:noAutofit/>
          </a:bodyPr>
          <a:lstStyle/>
          <a:p>
            <a:endParaRPr lang="ko-KR" altLang="en-US" dirty="0"/>
          </a:p>
        </p:txBody>
      </p:sp>
      <p:pic>
        <p:nvPicPr>
          <p:cNvPr id="6" name="그림 8" descr="soulbit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704528"/>
            <a:ext cx="1944216" cy="54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871144" y="2144689"/>
            <a:ext cx="1988840" cy="365396"/>
          </a:xfrm>
          <a:prstGeom prst="rect">
            <a:avLst/>
          </a:prstGeom>
          <a:solidFill>
            <a:srgbClr val="092C90"/>
          </a:solidFill>
          <a:ln w="6350" cap="flat" cmpd="sng" algn="ctr">
            <a:noFill/>
            <a:prstDash val="solid"/>
          </a:ln>
          <a:effectLst/>
        </p:spPr>
        <p:txBody>
          <a:bodyPr wrap="square" lIns="31746" tIns="0" rIns="31746" bIns="0" rtlCol="0" anchor="ctr" anchorCtr="0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928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목차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soulbit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264" y="9462219"/>
            <a:ext cx="618819" cy="18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473" y="1812882"/>
            <a:ext cx="5764701" cy="2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/>
          </a:bodyPr>
          <a:lstStyle/>
          <a:p>
            <a:pPr lvl="0" defTabSz="840163" latinLnBrk="0">
              <a:spcBef>
                <a:spcPts val="0"/>
              </a:spcBef>
            </a:pPr>
            <a:r>
              <a:rPr lang="ko-KR" altLang="en-US" dirty="0"/>
              <a:t>마스터 텍스트 스타일을 편집합니다</a:t>
            </a:r>
          </a:p>
          <a:p>
            <a:pPr marL="758995" lvl="1" indent="-262017" defTabSz="840163" latinLnBrk="0">
              <a:spcBef>
                <a:spcPts val="0"/>
              </a:spcBef>
            </a:pPr>
            <a:r>
              <a:rPr lang="ko-KR" altLang="en-US" dirty="0"/>
              <a:t>둘째 수준</a:t>
            </a:r>
          </a:p>
          <a:p>
            <a:pPr marL="1133506" lvl="2" indent="-209328" defTabSz="840163" latinLnBrk="0">
              <a:spcBef>
                <a:spcPts val="0"/>
              </a:spcBef>
            </a:pPr>
            <a:r>
              <a:rPr lang="ko-KR" altLang="en-US" dirty="0"/>
              <a:t>셋째 수준</a:t>
            </a:r>
          </a:p>
          <a:p>
            <a:pPr marL="1508021" lvl="3" indent="-209328" defTabSz="840163" latinLnBrk="0">
              <a:spcBef>
                <a:spcPts val="0"/>
              </a:spcBef>
            </a:pPr>
            <a:r>
              <a:rPr lang="ko-KR" altLang="en-US" dirty="0"/>
              <a:t>넷째 수준</a:t>
            </a:r>
          </a:p>
          <a:p>
            <a:pPr marL="1889654" lvl="4" indent="-210752" defTabSz="840163" latinLnBrk="0">
              <a:spcBef>
                <a:spcPts val="0"/>
              </a:spcBef>
            </a:pPr>
            <a:r>
              <a:rPr lang="ko-KR" altLang="en-US" dirty="0"/>
              <a:t>다섯째 수준</a:t>
            </a:r>
          </a:p>
        </p:txBody>
      </p:sp>
      <p:sp>
        <p:nvSpPr>
          <p:cNvPr id="27" name="슬라이드 번호 개체 틀 2"/>
          <p:cNvSpPr txBox="1">
            <a:spLocks/>
          </p:cNvSpPr>
          <p:nvPr userDrawn="1"/>
        </p:nvSpPr>
        <p:spPr>
          <a:xfrm>
            <a:off x="3241479" y="9461946"/>
            <a:ext cx="3670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934945" rtl="0" fontAlgn="base" latinLnBrk="1">
              <a:spcBef>
                <a:spcPct val="0"/>
              </a:spcBef>
              <a:spcAft>
                <a:spcPct val="0"/>
              </a:spcAft>
              <a:defRPr kumimoji="1" lang="en-US" altLang="ko-KR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모던명조 B" pitchFamily="18" charset="-127"/>
                <a:ea typeface="Rix모던명조 B" pitchFamily="18" charset="-127"/>
                <a:cs typeface="+mn-cs"/>
              </a:defRPr>
            </a:lvl1pPr>
          </a:lstStyle>
          <a:p>
            <a:pPr marL="0" marR="0" lvl="0" indent="0" algn="ctr" defTabSz="838739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ix모던명조 B" pitchFamily="18" charset="-127"/>
                <a:ea typeface="Rix모던명조 B" pitchFamily="18" charset="-127"/>
                <a:cs typeface="+mn-cs"/>
              </a:rPr>
              <a:t>Ⅱ - </a:t>
            </a:r>
            <a:fld id="{625BAB07-3DAB-47B2-8DB3-E131989FCBB8}" type="slidenum">
              <a:rPr kumimoji="1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ix모던고딕 M" pitchFamily="18" charset="-127"/>
                <a:ea typeface="Rix모던고딕 M" pitchFamily="18" charset="-127"/>
                <a:cs typeface="+mn-cs"/>
              </a:rPr>
              <a:pPr marL="0" marR="0" lvl="0" indent="0" algn="ctr" defTabSz="838739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ix모던고딕 M" pitchFamily="18" charset="-127"/>
              <a:ea typeface="Rix모던고딕 M" pitchFamily="18" charset="-127"/>
              <a:cs typeface="+mn-cs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131157" y="482735"/>
            <a:ext cx="2784460" cy="3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/>
          </a:bodyPr>
          <a:lstStyle/>
          <a:p>
            <a:pPr lvl="0" algn="l" defTabSz="839996" rtl="0" eaLnBrk="0" fontAlgn="base" latinLnBrk="1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800" dirty="0">
                <a:solidFill>
                  <a:srgbClr val="0057A0"/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회사 소개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44473" y="1271067"/>
            <a:ext cx="5764252" cy="2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/>
          </a:bodyPr>
          <a:lstStyle/>
          <a:p>
            <a:pPr lvl="0" algn="l" defTabSz="839996" rtl="0" eaLnBrk="0" fontAlgn="base" latinLnBrk="1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dirty="0"/>
              <a:t>마스터 제목 스타일 편집</a:t>
            </a:r>
          </a:p>
        </p:txBody>
      </p:sp>
      <p:pic>
        <p:nvPicPr>
          <p:cNvPr id="14" name="그림 8" descr="soulbit_logo.g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5264" y="9462219"/>
            <a:ext cx="618819" cy="18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sb01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445224" y="272480"/>
            <a:ext cx="864096" cy="288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</p:sldLayoutIdLst>
  <p:hf hdr="0" ftr="0" dt="0"/>
  <p:txStyles>
    <p:titleStyle>
      <a:lvl1pPr algn="l" defTabSz="839996" rtl="0" eaLnBrk="1" fontAlgn="base" latinLnBrk="0" hangingPunct="1">
        <a:lnSpc>
          <a:spcPct val="110000"/>
        </a:lnSpc>
        <a:spcBef>
          <a:spcPct val="0"/>
        </a:spcBef>
        <a:spcAft>
          <a:spcPct val="0"/>
        </a:spcAft>
        <a:defRPr kumimoji="1" lang="ko-KR" altLang="en-US" sz="1500" dirty="0" smtClean="0">
          <a:solidFill>
            <a:schemeClr val="tx1"/>
          </a:solidFill>
          <a:latin typeface="+mj-lt"/>
          <a:ea typeface="+mj-ea"/>
          <a:cs typeface="+mj-cs"/>
        </a:defRPr>
      </a:lvl1pPr>
      <a:lvl2pPr algn="l" defTabSz="839996" rtl="0" eaLnBrk="1" fontAlgn="base" latinLnBrk="1" hangingPunct="1">
        <a:lnSpc>
          <a:spcPct val="125000"/>
        </a:lnSpc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Rix모던고딕 B" pitchFamily="18" charset="-127"/>
          <a:ea typeface="Rix모던고딕 B" pitchFamily="18" charset="-127"/>
          <a:cs typeface="굴림" charset="-127"/>
        </a:defRPr>
      </a:lvl2pPr>
      <a:lvl3pPr algn="l" defTabSz="839996" rtl="0" eaLnBrk="1" fontAlgn="base" latinLnBrk="1" hangingPunct="1">
        <a:lnSpc>
          <a:spcPct val="125000"/>
        </a:lnSpc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Rix모던고딕 B" pitchFamily="18" charset="-127"/>
          <a:ea typeface="Rix모던고딕 B" pitchFamily="18" charset="-127"/>
          <a:cs typeface="굴림" charset="-127"/>
        </a:defRPr>
      </a:lvl3pPr>
      <a:lvl4pPr algn="l" defTabSz="839996" rtl="0" eaLnBrk="1" fontAlgn="base" latinLnBrk="1" hangingPunct="1">
        <a:lnSpc>
          <a:spcPct val="125000"/>
        </a:lnSpc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Rix모던고딕 B" pitchFamily="18" charset="-127"/>
          <a:ea typeface="Rix모던고딕 B" pitchFamily="18" charset="-127"/>
          <a:cs typeface="굴림" charset="-127"/>
        </a:defRPr>
      </a:lvl4pPr>
      <a:lvl5pPr algn="l" defTabSz="839996" rtl="0" eaLnBrk="1" fontAlgn="base" latinLnBrk="1" hangingPunct="1">
        <a:lnSpc>
          <a:spcPct val="125000"/>
        </a:lnSpc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Rix모던고딕 B" pitchFamily="18" charset="-127"/>
          <a:ea typeface="Rix모던고딕 B" pitchFamily="18" charset="-127"/>
          <a:cs typeface="굴림" charset="-127"/>
        </a:defRPr>
      </a:lvl5pPr>
      <a:lvl6pPr marL="410033" algn="l" defTabSz="839996" rtl="0" eaLnBrk="1" fontAlgn="base" latinLnBrk="1" hangingPunct="1">
        <a:lnSpc>
          <a:spcPct val="125000"/>
        </a:lnSpc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Rix모던고딕 B" pitchFamily="18" charset="-127"/>
          <a:ea typeface="Rix모던고딕 B" pitchFamily="18" charset="-127"/>
          <a:cs typeface="굴림" charset="-127"/>
        </a:defRPr>
      </a:lvl6pPr>
      <a:lvl7pPr marL="820061" algn="l" defTabSz="839996" rtl="0" eaLnBrk="1" fontAlgn="base" latinLnBrk="1" hangingPunct="1">
        <a:lnSpc>
          <a:spcPct val="125000"/>
        </a:lnSpc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Rix모던고딕 B" pitchFamily="18" charset="-127"/>
          <a:ea typeface="Rix모던고딕 B" pitchFamily="18" charset="-127"/>
          <a:cs typeface="굴림" charset="-127"/>
        </a:defRPr>
      </a:lvl7pPr>
      <a:lvl8pPr marL="1230094" algn="l" defTabSz="839996" rtl="0" eaLnBrk="1" fontAlgn="base" latinLnBrk="1" hangingPunct="1">
        <a:lnSpc>
          <a:spcPct val="125000"/>
        </a:lnSpc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Rix모던고딕 B" pitchFamily="18" charset="-127"/>
          <a:ea typeface="Rix모던고딕 B" pitchFamily="18" charset="-127"/>
          <a:cs typeface="굴림" charset="-127"/>
        </a:defRPr>
      </a:lvl8pPr>
      <a:lvl9pPr marL="1640124" algn="l" defTabSz="839996" rtl="0" eaLnBrk="1" fontAlgn="base" latinLnBrk="1" hangingPunct="1">
        <a:lnSpc>
          <a:spcPct val="125000"/>
        </a:lnSpc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Rix모던고딕 B" pitchFamily="18" charset="-127"/>
          <a:ea typeface="Rix모던고딕 B" pitchFamily="18" charset="-127"/>
          <a:cs typeface="굴림" charset="-127"/>
        </a:defRPr>
      </a:lvl9pPr>
    </p:titleStyle>
    <p:bodyStyle>
      <a:lvl1pPr algn="just" defTabSz="839996" rtl="0" eaLnBrk="1" fontAlgn="base" latinLnBrk="0" hangingPunct="1">
        <a:lnSpc>
          <a:spcPct val="120000"/>
        </a:lnSpc>
        <a:spcBef>
          <a:spcPct val="25000"/>
        </a:spcBef>
        <a:spcAft>
          <a:spcPct val="0"/>
        </a:spcAft>
        <a:defRPr kumimoji="1" lang="ko-KR" altLang="en-US" sz="1100" dirty="0" smtClean="0">
          <a:solidFill>
            <a:schemeClr val="tx1"/>
          </a:solidFill>
          <a:latin typeface="Rix모던명조 M" panose="02020603020101020101" pitchFamily="18" charset="-127"/>
          <a:ea typeface="Rix모던명조 M" panose="02020603020101020101" pitchFamily="18" charset="-127"/>
          <a:cs typeface="+mn-cs"/>
        </a:defRPr>
      </a:lvl1pPr>
      <a:lvl2pPr marL="758844" indent="-261965" algn="just" defTabSz="839996" rtl="0" eaLnBrk="1" fontAlgn="base" latinLnBrk="0" hangingPunct="1">
        <a:lnSpc>
          <a:spcPct val="120000"/>
        </a:lnSpc>
        <a:spcBef>
          <a:spcPct val="25000"/>
        </a:spcBef>
        <a:spcAft>
          <a:spcPct val="0"/>
        </a:spcAft>
        <a:buChar char="–"/>
        <a:defRPr kumimoji="1" lang="ko-KR" altLang="en-US" sz="1100" dirty="0" smtClean="0">
          <a:solidFill>
            <a:schemeClr val="tx1"/>
          </a:solidFill>
          <a:latin typeface="Rix모던명조 M" panose="02020603020101020101" pitchFamily="18" charset="-127"/>
          <a:ea typeface="Rix모던명조 M" panose="02020603020101020101" pitchFamily="18" charset="-127"/>
          <a:cs typeface="+mn-cs"/>
        </a:defRPr>
      </a:lvl2pPr>
      <a:lvl3pPr marL="1133279" indent="-209285" algn="just" defTabSz="839996" rtl="0" eaLnBrk="1" fontAlgn="base" latinLnBrk="0" hangingPunct="1">
        <a:lnSpc>
          <a:spcPct val="120000"/>
        </a:lnSpc>
        <a:spcBef>
          <a:spcPct val="25000"/>
        </a:spcBef>
        <a:spcAft>
          <a:spcPct val="0"/>
        </a:spcAft>
        <a:buChar char="•"/>
        <a:defRPr kumimoji="1" lang="ko-KR" altLang="en-US" sz="1100" dirty="0" smtClean="0">
          <a:solidFill>
            <a:schemeClr val="tx1"/>
          </a:solidFill>
          <a:latin typeface="Rix모던명조 M" panose="02020603020101020101" pitchFamily="18" charset="-127"/>
          <a:ea typeface="Rix모던명조 M" panose="02020603020101020101" pitchFamily="18" charset="-127"/>
          <a:cs typeface="+mn-cs"/>
        </a:defRPr>
      </a:lvl3pPr>
      <a:lvl4pPr marL="1507719" indent="-209285" algn="just" defTabSz="839996" rtl="0" eaLnBrk="1" fontAlgn="base" latinLnBrk="0" hangingPunct="1">
        <a:lnSpc>
          <a:spcPct val="120000"/>
        </a:lnSpc>
        <a:spcBef>
          <a:spcPct val="25000"/>
        </a:spcBef>
        <a:spcAft>
          <a:spcPct val="0"/>
        </a:spcAft>
        <a:buChar char="–"/>
        <a:defRPr kumimoji="1" lang="ko-KR" altLang="en-US" sz="1100" dirty="0" smtClean="0">
          <a:solidFill>
            <a:schemeClr val="tx1"/>
          </a:solidFill>
          <a:latin typeface="Rix모던명조 M" panose="02020603020101020101" pitchFamily="18" charset="-127"/>
          <a:ea typeface="Rix모던명조 M" panose="02020603020101020101" pitchFamily="18" charset="-127"/>
          <a:cs typeface="+mn-cs"/>
        </a:defRPr>
      </a:lvl4pPr>
      <a:lvl5pPr marL="1889277" indent="-210709" algn="just" defTabSz="839996" rtl="0" eaLnBrk="1" fontAlgn="base" latinLnBrk="0" hangingPunct="1">
        <a:lnSpc>
          <a:spcPct val="120000"/>
        </a:lnSpc>
        <a:spcBef>
          <a:spcPct val="25000"/>
        </a:spcBef>
        <a:spcAft>
          <a:spcPct val="0"/>
        </a:spcAft>
        <a:buChar char="»"/>
        <a:defRPr kumimoji="1" lang="ko-KR" altLang="en-US" sz="1100" dirty="0" smtClean="0">
          <a:solidFill>
            <a:schemeClr val="tx1"/>
          </a:solidFill>
          <a:latin typeface="Rix모던명조 M" panose="02020603020101020101" pitchFamily="18" charset="-127"/>
          <a:ea typeface="Rix모던명조 M" panose="02020603020101020101" pitchFamily="18" charset="-127"/>
          <a:cs typeface="+mn-cs"/>
        </a:defRPr>
      </a:lvl5pPr>
      <a:lvl6pPr marL="2299305" indent="-210709" algn="just" defTabSz="839996" rtl="0" eaLnBrk="1" fontAlgn="base" latinLnBrk="1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  <a:cs typeface="+mn-cs"/>
        </a:defRPr>
      </a:lvl6pPr>
      <a:lvl7pPr marL="2709338" indent="-210709" algn="just" defTabSz="839996" rtl="0" eaLnBrk="1" fontAlgn="base" latinLnBrk="1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  <a:cs typeface="+mn-cs"/>
        </a:defRPr>
      </a:lvl7pPr>
      <a:lvl8pPr marL="3119368" indent="-210709" algn="just" defTabSz="839996" rtl="0" eaLnBrk="1" fontAlgn="base" latinLnBrk="1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  <a:cs typeface="+mn-cs"/>
        </a:defRPr>
      </a:lvl8pPr>
      <a:lvl9pPr marL="3529399" indent="-210709" algn="just" defTabSz="839996" rtl="0" eaLnBrk="1" fontAlgn="base" latinLnBrk="1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33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061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094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124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157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185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218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250" algn="l" defTabSz="82006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797837" y="3344208"/>
            <a:ext cx="2417348" cy="3900888"/>
            <a:chOff x="1797837" y="3344208"/>
            <a:chExt cx="2417348" cy="3900888"/>
          </a:xfrm>
        </p:grpSpPr>
        <p:sp>
          <p:nvSpPr>
            <p:cNvPr id="21" name="TextBox 15"/>
            <p:cNvSpPr txBox="1"/>
            <p:nvPr/>
          </p:nvSpPr>
          <p:spPr>
            <a:xfrm>
              <a:off x="1797837" y="3344208"/>
              <a:ext cx="1811393" cy="49244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 extrusionH="57150">
                <a:bevelT w="0" h="38100"/>
              </a:sp3d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9pPr>
            </a:lstStyle>
            <a:p>
              <a:pPr marL="0" lvl="1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spc="-50" dirty="0" err="1">
                  <a:solidFill>
                    <a:srgbClr val="21409A"/>
                  </a:solidFill>
                  <a:latin typeface="Rix정고딕 B" pitchFamily="18" charset="-127"/>
                  <a:ea typeface="Rix정고딕 B" pitchFamily="18" charset="-127"/>
                  <a:cs typeface="Times New Roman" pitchFamily="18" charset="0"/>
                </a:rPr>
                <a:t>솔빛아이텍</a:t>
              </a:r>
              <a:endParaRPr kumimoji="0" lang="ko-KR" altLang="en-US" sz="3200" spc="-50" dirty="0">
                <a:solidFill>
                  <a:srgbClr val="21409A"/>
                </a:solidFill>
                <a:latin typeface="Rix정고딕 B" pitchFamily="18" charset="-127"/>
                <a:ea typeface="Rix정고딕 B" pitchFamily="18" charset="-127"/>
                <a:cs typeface="Times New Roman" pitchFamily="18" charset="0"/>
              </a:endParaRPr>
            </a:p>
          </p:txBody>
        </p:sp>
        <p:sp>
          <p:nvSpPr>
            <p:cNvPr id="18" name="TextBox 42"/>
            <p:cNvSpPr txBox="1"/>
            <p:nvPr/>
          </p:nvSpPr>
          <p:spPr>
            <a:xfrm>
              <a:off x="2357304" y="4592960"/>
              <a:ext cx="1857881" cy="265213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>
              <a:spAutoFit/>
              <a:scene3d>
                <a:camera prst="orthographicFront"/>
                <a:lightRig rig="threePt" dir="t"/>
              </a:scene3d>
              <a:sp3d extrusionH="57150">
                <a:bevelT w="0" h="38100"/>
              </a:sp3d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1. </a:t>
              </a:r>
              <a:r>
                <a:rPr lang="ko-KR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기업현황 및 연혁</a:t>
              </a: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2. </a:t>
              </a:r>
              <a:r>
                <a:rPr lang="ko-KR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조직 및 인원</a:t>
              </a: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3. </a:t>
              </a:r>
              <a:r>
                <a:rPr lang="ko-KR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주요사업내용</a:t>
              </a: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4. </a:t>
              </a:r>
              <a:r>
                <a:rPr lang="ko-KR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주요사업실적</a:t>
              </a: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5. </a:t>
              </a:r>
              <a:r>
                <a:rPr lang="ko-KR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정고딕 B" pitchFamily="18" charset="-127"/>
                  <a:ea typeface="Rix정고딕 B" pitchFamily="18" charset="-127"/>
                </a:rPr>
                <a:t>신용등급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87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주요사업실적 </a:t>
            </a:r>
            <a:r>
              <a:rPr lang="en-US" altLang="ko-KR" dirty="0"/>
              <a:t>(2/4)</a:t>
            </a:r>
            <a:endParaRPr lang="ko-KR" altLang="en-US" dirty="0"/>
          </a:p>
        </p:txBody>
      </p:sp>
      <p:grpSp>
        <p:nvGrpSpPr>
          <p:cNvPr id="4" name="그룹 13"/>
          <p:cNvGrpSpPr/>
          <p:nvPr/>
        </p:nvGrpSpPr>
        <p:grpSpPr>
          <a:xfrm>
            <a:off x="549275" y="1864995"/>
            <a:ext cx="5759449" cy="228790"/>
            <a:chOff x="718992" y="3509640"/>
            <a:chExt cx="6531375" cy="251963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자유형 17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9" name="자유형 18"/>
            <p:cNvSpPr/>
            <p:nvPr/>
          </p:nvSpPr>
          <p:spPr bwMode="auto">
            <a:xfrm>
              <a:off x="723390" y="3510330"/>
              <a:ext cx="294407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0" name="자유형 19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2" name="이등변 삼각형 21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3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사업수행실적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(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공공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,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서비스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)</a:t>
              </a:r>
            </a:p>
          </p:txBody>
        </p:sp>
      </p:grpSp>
      <p:graphicFrame>
        <p:nvGraphicFramePr>
          <p:cNvPr id="29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88789"/>
              </p:ext>
            </p:extLst>
          </p:nvPr>
        </p:nvGraphicFramePr>
        <p:xfrm>
          <a:off x="549275" y="2216150"/>
          <a:ext cx="5759449" cy="6113520"/>
        </p:xfrm>
        <a:graphic>
          <a:graphicData uri="http://schemas.openxmlformats.org/drawingml/2006/table">
            <a:tbl>
              <a:tblPr/>
              <a:tblGrid>
                <a:gridCol w="43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순번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분야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사업명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 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기간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발주처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비고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공공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중소기업 공공구매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DB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 및 유지보수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공공구매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Portal Site)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2005~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중소기업청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통합정보시스템 구축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단계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정보문화진흥원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IT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벤처 생태계조성 정책지원 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정보통신산업협회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전자무역서비스 구축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3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단계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e-B/L Korea </a:t>
                      </a:r>
                      <a:r>
                        <a:rPr kumimoji="1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Potal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2007~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산업자원부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무역협회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리비아 전자무역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무역협회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/</a:t>
                      </a:r>
                      <a:r>
                        <a:rPr kumimoji="1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Ktnet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lvl="0" indent="-9525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+mn-c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차세대 전자무역서비스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단계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차세대 전자무역서비스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3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단계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2010~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지식경제부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한국장학재단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멘토링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시스템 구축 및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유지보수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2012~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한국장학재단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8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영재교육종합데이터베이스 개선 및 유지보수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한국교육개발원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9</a:t>
                      </a:r>
                      <a:endParaRPr kumimoji="1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한국가스안전공사 시스템유지보수부문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유지보수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한국가스안전공사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10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서비스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도시가스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6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개사 통합공사관리시스템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2004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엔론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11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통합 고객관리 시스템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Corp.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E&amp;S SRM Portal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E&amp;S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순천향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대학교 차세대 구축 사업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순천향대학교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14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차세대 종합정보시스템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구매시스템 포함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한세대학교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서비스운영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Corp.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632266" y="1072980"/>
            <a:ext cx="676467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4.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주요사업실적</a:t>
            </a:r>
          </a:p>
        </p:txBody>
      </p:sp>
    </p:spTree>
    <p:extLst>
      <p:ext uri="{BB962C8B-B14F-4D97-AF65-F5344CB8AC3E}">
        <p14:creationId xmlns:p14="http://schemas.microsoft.com/office/powerpoint/2010/main" val="403869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주요사업실적 </a:t>
            </a:r>
            <a:r>
              <a:rPr lang="en-US" altLang="ko-KR" dirty="0"/>
              <a:t>(3/4)</a:t>
            </a:r>
            <a:endParaRPr lang="ko-KR" altLang="en-US" dirty="0"/>
          </a:p>
        </p:txBody>
      </p:sp>
      <p:grpSp>
        <p:nvGrpSpPr>
          <p:cNvPr id="4" name="그룹 13"/>
          <p:cNvGrpSpPr/>
          <p:nvPr/>
        </p:nvGrpSpPr>
        <p:grpSpPr>
          <a:xfrm>
            <a:off x="549275" y="1864995"/>
            <a:ext cx="5759449" cy="228790"/>
            <a:chOff x="718992" y="3509640"/>
            <a:chExt cx="6531375" cy="251963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17" name="자유형 16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9" name="자유형 18"/>
            <p:cNvSpPr/>
            <p:nvPr/>
          </p:nvSpPr>
          <p:spPr bwMode="auto">
            <a:xfrm>
              <a:off x="723390" y="3510330"/>
              <a:ext cx="294407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0" name="자유형 19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2" name="이등변 삼각형 21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3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사업수행실적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(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금융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, 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유통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)</a:t>
              </a:r>
            </a:p>
          </p:txBody>
        </p:sp>
      </p:grpSp>
      <p:graphicFrame>
        <p:nvGraphicFramePr>
          <p:cNvPr id="29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50380"/>
              </p:ext>
            </p:extLst>
          </p:nvPr>
        </p:nvGraphicFramePr>
        <p:xfrm>
          <a:off x="553153" y="2144688"/>
          <a:ext cx="5755573" cy="6956840"/>
        </p:xfrm>
        <a:graphic>
          <a:graphicData uri="http://schemas.openxmlformats.org/drawingml/2006/table">
            <a:tbl>
              <a:tblPr/>
              <a:tblGrid>
                <a:gridCol w="42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순번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분야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사업명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 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기간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발주처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비고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금융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퇴직연금 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2004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과학기술인재단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방카슈랑스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단계 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하나은행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방카슈랑스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차 시스템 구축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(GHP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보험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쌍용화재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신재무시스템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롯데카드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재무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CTI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롯데카드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(CTI)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+mn-c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방카슈량스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4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단계 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2008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하나은행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차세대  새마을 금고 시스템 구축 보험부분 컨설팅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2009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새마을 금고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8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일반보험 시스템 구축 및 유지보수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2008 ~2012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The-K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손해보험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+mn-c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9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차세대 시스템 구축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영업회계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2013 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현대카드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+mn-c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10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유통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정보통신 유통사업 영업시스템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소매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특판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)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구축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(ITBS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재구축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2009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11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SKN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통합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WEB POS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시스템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단계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2011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</a:rPr>
                        <a:t>C#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부품유통대리점 관리시스템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</a:rPr>
                        <a:t>C#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워커힐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/DF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사업시스템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Renewal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14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PSM/14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년 통합웹사이트 구축 및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대리점 지원 강화를 위한 </a:t>
                      </a:r>
                      <a:r>
                        <a:rPr kumimoji="1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U.key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기능 고도화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PS&amp;NM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렌터카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경영지원 및 고객마케팅 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2016~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2017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렌터카 제주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렌탈하우스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2018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17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주유소 차세대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POS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플랫폼 구축 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2019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18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렌터카 온라인 플랫폼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렌터카 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19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20’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 차세대 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스토아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632266" y="1072980"/>
            <a:ext cx="676467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4.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주요사업실적</a:t>
            </a:r>
          </a:p>
        </p:txBody>
      </p:sp>
    </p:spTree>
    <p:extLst>
      <p:ext uri="{BB962C8B-B14F-4D97-AF65-F5344CB8AC3E}">
        <p14:creationId xmlns:p14="http://schemas.microsoft.com/office/powerpoint/2010/main" val="385114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주요사업실적 </a:t>
            </a:r>
            <a:r>
              <a:rPr lang="en-US" altLang="ko-KR" dirty="0"/>
              <a:t>(4/4)</a:t>
            </a:r>
            <a:endParaRPr lang="ko-KR" altLang="en-US" dirty="0"/>
          </a:p>
        </p:txBody>
      </p:sp>
      <p:grpSp>
        <p:nvGrpSpPr>
          <p:cNvPr id="4" name="그룹 13"/>
          <p:cNvGrpSpPr/>
          <p:nvPr/>
        </p:nvGrpSpPr>
        <p:grpSpPr>
          <a:xfrm>
            <a:off x="549275" y="1864995"/>
            <a:ext cx="5759449" cy="228790"/>
            <a:chOff x="718992" y="3509640"/>
            <a:chExt cx="6531375" cy="251963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17" name="자유형 16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9" name="자유형 18"/>
            <p:cNvSpPr/>
            <p:nvPr/>
          </p:nvSpPr>
          <p:spPr bwMode="auto">
            <a:xfrm>
              <a:off x="723390" y="3510330"/>
              <a:ext cx="294407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0" name="자유형 19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2" name="이등변 삼각형 21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3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사업수행실적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(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제조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, 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통신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)</a:t>
              </a:r>
            </a:p>
          </p:txBody>
        </p:sp>
      </p:grpSp>
      <p:graphicFrame>
        <p:nvGraphicFramePr>
          <p:cNvPr id="29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27659"/>
              </p:ext>
            </p:extLst>
          </p:nvPr>
        </p:nvGraphicFramePr>
        <p:xfrm>
          <a:off x="549275" y="2216153"/>
          <a:ext cx="5759450" cy="6666960"/>
        </p:xfrm>
        <a:graphic>
          <a:graphicData uri="http://schemas.openxmlformats.org/drawingml/2006/table">
            <a:tbl>
              <a:tblPr/>
              <a:tblGrid>
                <a:gridCol w="43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순번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분야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사업명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 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기간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발주처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비고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제조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인천정유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HR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2007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에너지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SKMC e-HR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시스템 구축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2008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SKMC 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Chaina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GSC </a:t>
                      </a:r>
                      <a:r>
                        <a:rPr kumimoji="1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Masterplan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&amp; ERP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에너지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에너지 윤활유분사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ERP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에너지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+mn-c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한일이화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CKD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한일이화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</a:rPr>
                        <a:t>C#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SKI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교육훈련시스템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재구축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이노베이션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</a:rPr>
                        <a:t>C#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SKE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물류센터 개선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에너지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</a:rPr>
                        <a:t>C#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8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에너지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화학 계열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유지보수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에너지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9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가스 통합영업관리시스템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2018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가스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10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C3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유통혁신 플랫폼 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가스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11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C4 Retail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마케팅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Infra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가스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차세대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ETRM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시스템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-APP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SKTI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GTMS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SKL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14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통신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휴대폰 대리점 통합관리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Portal Site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(PS System)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2009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Telecom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SKN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유선상품관리체계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&amp;</a:t>
                      </a:r>
                      <a:r>
                        <a:rPr kumimoji="1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U.key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IF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고도화 및 통신유통 소매점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CRM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구축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SKT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맴버쉽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통합사이트 구축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(POC)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17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영업관리시스템 구축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상담관리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,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미납관리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,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수납관리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,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청구관리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,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상품관리 등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2013~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KT sat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18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아키텍처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E-SERVICE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운영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Telecom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차세대 개발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(SWING)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Telecom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632266" y="1072980"/>
            <a:ext cx="676467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4.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주요사업실적</a:t>
            </a:r>
          </a:p>
        </p:txBody>
      </p:sp>
    </p:spTree>
    <p:extLst>
      <p:ext uri="{BB962C8B-B14F-4D97-AF65-F5344CB8AC3E}">
        <p14:creationId xmlns:p14="http://schemas.microsoft.com/office/powerpoint/2010/main" val="13427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5" descr="I:\01_프레젠테이션\00_프리02\201211_01 원_코리아퍼스텍\PSD\IMG\img26.png"/>
          <p:cNvPicPr>
            <a:picLocks noChangeAspect="1" noChangeArrowheads="1"/>
          </p:cNvPicPr>
          <p:nvPr/>
        </p:nvPicPr>
        <p:blipFill rotWithShape="1">
          <a:blip r:embed="rId2" cstate="print"/>
          <a:srcRect l="20162"/>
          <a:stretch/>
        </p:blipFill>
        <p:spPr bwMode="auto">
          <a:xfrm>
            <a:off x="0" y="2661270"/>
            <a:ext cx="3949320" cy="2297470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 bwMode="auto">
          <a:xfrm>
            <a:off x="2263804" y="2790825"/>
            <a:ext cx="4044919" cy="32670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3662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 flipH="1">
            <a:off x="2374541" y="2895443"/>
            <a:ext cx="1349733" cy="26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 flipH="1">
            <a:off x="2374541" y="3225047"/>
            <a:ext cx="1349733" cy="26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 flipH="1">
            <a:off x="2374541" y="3554651"/>
            <a:ext cx="1349733" cy="26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 flipH="1">
            <a:off x="2374541" y="3884255"/>
            <a:ext cx="1349733" cy="26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 flipH="1">
            <a:off x="2374541" y="4213860"/>
            <a:ext cx="1349733" cy="4018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 flipH="1">
            <a:off x="2374541" y="4693763"/>
            <a:ext cx="1349733" cy="26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 flipH="1">
            <a:off x="2374541" y="5023963"/>
            <a:ext cx="1349733" cy="26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 flipH="1">
            <a:off x="2374541" y="5354163"/>
            <a:ext cx="1349733" cy="26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 flipH="1">
            <a:off x="2374541" y="5684363"/>
            <a:ext cx="1349733" cy="26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endParaRPr lang="ko-KR" altLang="en-US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pic>
        <p:nvPicPr>
          <p:cNvPr id="61" name="Picture 2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882"/>
          <a:stretch/>
        </p:blipFill>
        <p:spPr bwMode="auto">
          <a:xfrm>
            <a:off x="643197" y="5273961"/>
            <a:ext cx="1640649" cy="8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10" descr="넓은 하향 대각선"/>
          <p:cNvSpPr>
            <a:spLocks noChangeArrowheads="1"/>
          </p:cNvSpPr>
          <p:nvPr/>
        </p:nvSpPr>
        <p:spPr bwMode="auto">
          <a:xfrm rot="5400000">
            <a:off x="2002340" y="4967796"/>
            <a:ext cx="2857193" cy="5755570"/>
          </a:xfrm>
          <a:prstGeom prst="snip1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7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53" name="AutoShape 19"/>
          <p:cNvSpPr>
            <a:spLocks noChangeAspect="1" noChangeArrowheads="1" noTextEdit="1"/>
          </p:cNvSpPr>
          <p:nvPr/>
        </p:nvSpPr>
        <p:spPr bwMode="auto">
          <a:xfrm rot="19852213" flipH="1">
            <a:off x="615565" y="6757711"/>
            <a:ext cx="443716" cy="15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/>
          </a:p>
        </p:txBody>
      </p:sp>
      <p:sp>
        <p:nvSpPr>
          <p:cNvPr id="48" name="직사각형 47"/>
          <p:cNvSpPr/>
          <p:nvPr/>
        </p:nvSpPr>
        <p:spPr bwMode="auto">
          <a:xfrm>
            <a:off x="799309" y="6499382"/>
            <a:ext cx="3490886" cy="2671435"/>
          </a:xfrm>
          <a:prstGeom prst="rect">
            <a:avLst/>
          </a:prstGeom>
          <a:solidFill>
            <a:srgbClr val="FFFFFF"/>
          </a:solidFill>
          <a:ln w="3175" cap="sq" cmpd="sng" algn="ctr">
            <a:solidFill>
              <a:srgbClr val="E0E0E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rgbClr val="FFFFFF"/>
              </a:solidFill>
            </a:endParaRPr>
          </a:p>
        </p:txBody>
      </p:sp>
      <p:sp>
        <p:nvSpPr>
          <p:cNvPr id="50" name="자유형 49"/>
          <p:cNvSpPr/>
          <p:nvPr/>
        </p:nvSpPr>
        <p:spPr bwMode="auto">
          <a:xfrm>
            <a:off x="3932065" y="6458026"/>
            <a:ext cx="433039" cy="256688"/>
          </a:xfrm>
          <a:custGeom>
            <a:avLst/>
            <a:gdLst>
              <a:gd name="connsiteX0" fmla="*/ 0 w 232913"/>
              <a:gd name="connsiteY0" fmla="*/ 0 h 241540"/>
              <a:gd name="connsiteX1" fmla="*/ 232913 w 232913"/>
              <a:gd name="connsiteY1" fmla="*/ 241540 h 241540"/>
              <a:gd name="connsiteX2" fmla="*/ 207034 w 232913"/>
              <a:gd name="connsiteY2" fmla="*/ 0 h 241540"/>
              <a:gd name="connsiteX3" fmla="*/ 0 w 232913"/>
              <a:gd name="connsiteY3" fmla="*/ 0 h 2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3" h="241540">
                <a:moveTo>
                  <a:pt x="0" y="0"/>
                </a:moveTo>
                <a:lnTo>
                  <a:pt x="232913" y="241540"/>
                </a:lnTo>
                <a:lnTo>
                  <a:pt x="207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pPr latinLnBrk="0">
              <a:defRPr/>
            </a:pPr>
            <a:endParaRPr lang="ko-KR" altLang="en-US" sz="1700" kern="0" dirty="0">
              <a:solidFill>
                <a:srgbClr val="404040"/>
              </a:solidFill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3981301" y="6487581"/>
            <a:ext cx="338070" cy="201727"/>
          </a:xfrm>
          <a:prstGeom prst="line">
            <a:avLst/>
          </a:prstGeom>
          <a:solidFill>
            <a:srgbClr val="FFFFFF"/>
          </a:solidFill>
          <a:ln w="3175" cap="sq" cmpd="sng" algn="ctr">
            <a:solidFill>
              <a:srgbClr val="E0E0E0"/>
            </a:solidFill>
            <a:prstDash val="solid"/>
            <a:miter lim="800000"/>
          </a:ln>
          <a:effectLst/>
        </p:spPr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신용등급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제안사는</a:t>
            </a:r>
            <a:r>
              <a:rPr lang="ko-KR" altLang="en-US" dirty="0"/>
              <a:t> 공공업무에 단독으로 입찰 가능한 신용등급을 보유하고 있으므로 공공업무를 수행하는데 문제가 없다고 확신합니다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5" name="그룹 14"/>
          <p:cNvGrpSpPr/>
          <p:nvPr/>
        </p:nvGrpSpPr>
        <p:grpSpPr>
          <a:xfrm>
            <a:off x="549275" y="2481655"/>
            <a:ext cx="5759449" cy="228790"/>
            <a:chOff x="718992" y="3509640"/>
            <a:chExt cx="6531375" cy="251963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19" name="자유형 18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0" name="자유형 19"/>
            <p:cNvSpPr/>
            <p:nvPr/>
          </p:nvSpPr>
          <p:spPr bwMode="auto">
            <a:xfrm>
              <a:off x="723390" y="3510331"/>
              <a:ext cx="294407" cy="251272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8" name="자유형 27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9" name="이등변 삼각형 28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30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신용등급</a:t>
              </a: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45826"/>
              </p:ext>
            </p:extLst>
          </p:nvPr>
        </p:nvGraphicFramePr>
        <p:xfrm>
          <a:off x="2357430" y="2864771"/>
          <a:ext cx="3927507" cy="3096339"/>
        </p:xfrm>
        <a:graphic>
          <a:graphicData uri="http://schemas.openxmlformats.org/drawingml/2006/table">
            <a:tbl>
              <a:tblPr/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회사명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㈜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솔빛아이텍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대표자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김제박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법인</a:t>
                      </a:r>
                      <a:r>
                        <a:rPr kumimoji="1" lang="en-US" altLang="ko-KR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주민등록</a:t>
                      </a:r>
                      <a:r>
                        <a:rPr kumimoji="1" lang="en-US" altLang="ko-KR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번호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110111-3051896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사업자등록번호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209-81-38058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본사 주소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서울시 영등포구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영신로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220, 1206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호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영등포동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8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가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케이엔케이디지털타워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)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재무결산기준일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2020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년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12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월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31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일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등급평가일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2021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년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05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월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07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일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유효기간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2022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년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05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월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06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일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kern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제출처</a:t>
                      </a:r>
                      <a:r>
                        <a:rPr kumimoji="1" lang="ko-KR" altLang="en-US" sz="1100" kern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Rix모던고딕 B" panose="02020603020101020101" pitchFamily="18" charset="-127"/>
                          <a:ea typeface="Rix모던고딕 B" panose="02020603020101020101" pitchFamily="18" charset="-127"/>
                          <a:cs typeface="+mn-cs"/>
                        </a:rPr>
                        <a:t> 및 용도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일반기업용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539615" y="6134100"/>
            <a:ext cx="5760000" cy="262771"/>
            <a:chOff x="480800" y="3085074"/>
            <a:chExt cx="5760000" cy="262771"/>
          </a:xfrm>
        </p:grpSpPr>
        <p:sp>
          <p:nvSpPr>
            <p:cNvPr id="56" name="Line 211"/>
            <p:cNvSpPr>
              <a:spLocks noChangeShapeType="1"/>
            </p:cNvSpPr>
            <p:nvPr/>
          </p:nvSpPr>
          <p:spPr bwMode="auto">
            <a:xfrm>
              <a:off x="480800" y="3347845"/>
              <a:ext cx="576000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7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한쪽 모서리가 둥근 사각형 56"/>
            <p:cNvSpPr/>
            <p:nvPr/>
          </p:nvSpPr>
          <p:spPr bwMode="auto">
            <a:xfrm>
              <a:off x="480800" y="3085074"/>
              <a:ext cx="1724064" cy="255233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882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71AA"/>
                </a:buClr>
                <a:buSzPct val="140000"/>
                <a:buFontTx/>
                <a:buNone/>
                <a:tabLst>
                  <a:tab pos="5186363" algn="l"/>
                </a:tabLst>
                <a:defRPr/>
              </a:pPr>
              <a:endParaRPr kumimoji="0" lang="ko-KR" altLang="en-US" sz="900" b="1" kern="0" dirty="0">
                <a:solidFill>
                  <a:srgbClr val="FFFFFF"/>
                </a:solidFill>
                <a:latin typeface="Rix모던고딕 L" pitchFamily="18" charset="-127"/>
                <a:ea typeface="Rix모던고딕 L" pitchFamily="18" charset="-127"/>
                <a:cs typeface="Times New Roman" pitchFamily="18" charset="0"/>
              </a:endParaRPr>
            </a:p>
          </p:txBody>
        </p:sp>
      </p:grpSp>
      <p:sp>
        <p:nvSpPr>
          <p:cNvPr id="58" name="Rectangle 336"/>
          <p:cNvSpPr>
            <a:spLocks noChangeArrowheads="1"/>
          </p:cNvSpPr>
          <p:nvPr/>
        </p:nvSpPr>
        <p:spPr bwMode="gray">
          <a:xfrm>
            <a:off x="548680" y="6159638"/>
            <a:ext cx="1656184" cy="21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8900" indent="-88900" algn="ctr" defTabSz="838200" latinLnBrk="0">
              <a:lnSpc>
                <a:spcPct val="125000"/>
              </a:lnSpc>
              <a:defRPr/>
            </a:pPr>
            <a:r>
              <a:rPr lang="ko-KR" altLang="en-US" sz="1100" dirty="0">
                <a:solidFill>
                  <a:schemeClr val="bg1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기업신용평가등급 </a:t>
            </a:r>
            <a:r>
              <a:rPr lang="ko-KR" altLang="en-US" sz="1000" dirty="0">
                <a:solidFill>
                  <a:schemeClr val="bg1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확인서</a:t>
            </a:r>
          </a:p>
        </p:txBody>
      </p:sp>
      <p:pic>
        <p:nvPicPr>
          <p:cNvPr id="59" name="그림 58" descr="soulbit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266" y="3152800"/>
            <a:ext cx="95550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모서리가 둥근 직사각형 71"/>
          <p:cNvSpPr/>
          <p:nvPr/>
        </p:nvSpPr>
        <p:spPr>
          <a:xfrm flipH="1">
            <a:off x="4509120" y="6776255"/>
            <a:ext cx="1499928" cy="26497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r>
              <a:rPr lang="ko-KR" altLang="en-US" sz="11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기업신용평가등급</a:t>
            </a:r>
          </a:p>
        </p:txBody>
      </p:sp>
      <p:sp>
        <p:nvSpPr>
          <p:cNvPr id="73" name="모서리가 둥근 직사각형 72"/>
          <p:cNvSpPr/>
          <p:nvPr/>
        </p:nvSpPr>
        <p:spPr>
          <a:xfrm flipH="1">
            <a:off x="4509120" y="7496335"/>
            <a:ext cx="1499928" cy="264977"/>
          </a:xfrm>
          <a:prstGeom prst="roundRect">
            <a:avLst>
              <a:gd name="adj" fmla="val 5000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/>
            <a:r>
              <a:rPr lang="en-US" altLang="ko-KR" sz="3200" kern="0" dirty="0">
                <a:solidFill>
                  <a:srgbClr val="C0000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BBB</a:t>
            </a:r>
            <a:endParaRPr lang="ko-KR" altLang="en-US" sz="3200" kern="0" dirty="0">
              <a:solidFill>
                <a:srgbClr val="C00000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 flipH="1">
            <a:off x="4509120" y="8360431"/>
            <a:ext cx="1499928" cy="264977"/>
          </a:xfrm>
          <a:prstGeom prst="roundRect">
            <a:avLst>
              <a:gd name="adj" fmla="val 5000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lIns="31746" tIns="0" rIns="31746" bIns="0" rtlCol="0" anchor="ctr" anchorCtr="0"/>
          <a:lstStyle/>
          <a:p>
            <a:pPr indent="-159591" algn="ctr" defTabSz="1018844" latinLnBrk="0">
              <a:lnSpc>
                <a:spcPct val="150000"/>
              </a:lnSpc>
            </a:pPr>
            <a:r>
              <a:rPr lang="ko-KR" altLang="en-US" sz="11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회사채에 대한</a:t>
            </a:r>
            <a:endParaRPr lang="en-US" altLang="ko-KR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  <a:p>
            <a:pPr indent="-159591" algn="ctr" defTabSz="1018844" latinLnBrk="0">
              <a:lnSpc>
                <a:spcPct val="150000"/>
              </a:lnSpc>
            </a:pPr>
            <a:r>
              <a:rPr lang="ko-KR" altLang="en-US" sz="11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신용평가등급 </a:t>
            </a:r>
            <a:r>
              <a:rPr lang="en-US" altLang="ko-KR" sz="11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BBB</a:t>
            </a:r>
            <a:r>
              <a:rPr lang="ko-KR" altLang="en-US" sz="11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에</a:t>
            </a:r>
            <a:endParaRPr lang="en-US" altLang="ko-KR" sz="1100" kern="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  <a:p>
            <a:pPr indent="-159591" algn="ctr" defTabSz="1018844" latinLnBrk="0">
              <a:lnSpc>
                <a:spcPct val="150000"/>
              </a:lnSpc>
            </a:pPr>
            <a:r>
              <a:rPr lang="ko-KR" altLang="en-US" sz="11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준하는 등급</a:t>
            </a: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5818218" y="1072980"/>
            <a:ext cx="490519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5.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신용등급</a:t>
            </a:r>
          </a:p>
        </p:txBody>
      </p:sp>
      <p:pic>
        <p:nvPicPr>
          <p:cNvPr id="39" name="그림 38" descr="신용등급20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705" y="6537176"/>
            <a:ext cx="3456384" cy="26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3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기업현황 및 연혁</a:t>
            </a:r>
            <a:br>
              <a:rPr lang="ko-KR" altLang="en-US" dirty="0"/>
            </a:br>
            <a:r>
              <a:rPr lang="en-US" altLang="ko-KR" dirty="0"/>
              <a:t>1.1 </a:t>
            </a:r>
            <a:r>
              <a:rPr lang="ko-KR" altLang="en-US" dirty="0"/>
              <a:t>일반현황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4473" y="1812882"/>
            <a:ext cx="5764701" cy="619838"/>
          </a:xfrm>
        </p:spPr>
        <p:txBody>
          <a:bodyPr/>
          <a:lstStyle/>
          <a:p>
            <a:r>
              <a:rPr lang="ko-KR" altLang="en-US" dirty="0"/>
              <a:t>비즈니스</a:t>
            </a:r>
            <a:r>
              <a:rPr lang="en-US" altLang="ko-KR" dirty="0"/>
              <a:t>·</a:t>
            </a:r>
            <a:r>
              <a:rPr lang="ko-KR" altLang="en-US" dirty="0"/>
              <a:t>마케팅 컨설팅 역량과 데이터 심화 분석</a:t>
            </a:r>
            <a:r>
              <a:rPr lang="en-US" altLang="ko-KR" dirty="0"/>
              <a:t>, </a:t>
            </a:r>
            <a:r>
              <a:rPr lang="ko-KR" altLang="en-US" dirty="0"/>
              <a:t>플랫폼 기술력이 결합된 </a:t>
            </a:r>
            <a:r>
              <a:rPr lang="ko-KR" altLang="en-US" dirty="0" err="1"/>
              <a:t>솔빛아이텍의</a:t>
            </a:r>
            <a:r>
              <a:rPr lang="ko-KR" altLang="en-US" dirty="0"/>
              <a:t> 특장점을 살려 고객의 성공적인 디지털  </a:t>
            </a:r>
            <a:r>
              <a:rPr lang="ko-KR" altLang="en-US" dirty="0" err="1"/>
              <a:t>트랜스포메이션을</a:t>
            </a:r>
            <a:r>
              <a:rPr lang="ko-KR" altLang="en-US" dirty="0"/>
              <a:t> 지원하겠습니다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5" name="그룹 13"/>
          <p:cNvGrpSpPr/>
          <p:nvPr/>
        </p:nvGrpSpPr>
        <p:grpSpPr>
          <a:xfrm>
            <a:off x="549275" y="2677295"/>
            <a:ext cx="5759449" cy="228790"/>
            <a:chOff x="718992" y="3509640"/>
            <a:chExt cx="6531375" cy="251963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16" name="자유형 15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7" name="자유형 16"/>
            <p:cNvSpPr/>
            <p:nvPr/>
          </p:nvSpPr>
          <p:spPr bwMode="auto">
            <a:xfrm>
              <a:off x="723390" y="3510331"/>
              <a:ext cx="294407" cy="251272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8" name="자유형 17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19" name="이등변 삼각형 18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0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일반현황</a:t>
              </a:r>
            </a:p>
          </p:txBody>
        </p:sp>
      </p:grpSp>
      <p:graphicFrame>
        <p:nvGraphicFramePr>
          <p:cNvPr id="27" name="Group 9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95700"/>
              </p:ext>
            </p:extLst>
          </p:nvPr>
        </p:nvGraphicFramePr>
        <p:xfrm>
          <a:off x="553152" y="3021595"/>
          <a:ext cx="5759999" cy="6247822"/>
        </p:xfrm>
        <a:graphic>
          <a:graphicData uri="http://schemas.openxmlformats.org/drawingml/2006/table">
            <a:tbl>
              <a:tblPr/>
              <a:tblGrid>
                <a:gridCol w="1291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회 사 명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㈜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솔빛아이텍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대 표 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김 제 박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사업분야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시스템 통합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(SI),  IT Outsourcing,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솔루션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08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주    소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서울 영등포구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영신로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220 </a:t>
                      </a:r>
                      <a:r>
                        <a:rPr kumimoji="1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KnK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디지털타워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1206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호</a:t>
                      </a:r>
                    </a:p>
                  </a:txBody>
                  <a:tcPr marL="108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연 </a:t>
                      </a: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락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 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전화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: 02) 6747-1400    FAX : 02) 2655-9950</a:t>
                      </a:r>
                    </a:p>
                  </a:txBody>
                  <a:tcPr marL="108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회사 설립 년도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2004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7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월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최초 설립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1995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08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해당부문 사업기간 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2004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7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월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~ 2021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03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월 현재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(17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,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최초 설립 후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25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</a:txBody>
                  <a:tcPr marL="108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273">
                <a:tc gridSpan="7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SI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사업 관련기술자 가용인력 현황 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계약직 직원포함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73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구분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전문분야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관리분야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2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SI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솔루션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기타분야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특급기술자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75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48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고급기술자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85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64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중급기술자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87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70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-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초급기술자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74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59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62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합 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321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241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62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4581128" y="5892774"/>
            <a:ext cx="1714501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latinLnBrk="0"/>
            <a:r>
              <a:rPr lang="en-US" altLang="ko-KR" sz="1000" dirty="0">
                <a:solidFill>
                  <a:prstClr val="black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  <a:sym typeface="Monotype Sorts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  <a:sym typeface="Monotype Sorts"/>
              </a:rPr>
              <a:t>단위 </a:t>
            </a:r>
            <a:r>
              <a:rPr lang="en-US" altLang="ko-KR" sz="1000" dirty="0">
                <a:solidFill>
                  <a:prstClr val="black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  <a:sym typeface="Monotype Sorts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  <a:sym typeface="Monotype Sorts"/>
              </a:rPr>
              <a:t>명</a:t>
            </a:r>
            <a:r>
              <a:rPr lang="en-US" altLang="ko-KR" sz="1000" dirty="0">
                <a:solidFill>
                  <a:prstClr val="black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  <a:sym typeface="Monotype Sorts"/>
              </a:rPr>
              <a:t>)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484785" y="1072980"/>
            <a:ext cx="823944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1.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기업현황 및 연혁</a:t>
            </a:r>
          </a:p>
        </p:txBody>
      </p:sp>
    </p:spTree>
    <p:extLst>
      <p:ext uri="{BB962C8B-B14F-4D97-AF65-F5344CB8AC3E}">
        <p14:creationId xmlns:p14="http://schemas.microsoft.com/office/powerpoint/2010/main" val="172817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1.2 </a:t>
            </a:r>
            <a:r>
              <a:rPr lang="ko-KR" altLang="en-US" dirty="0"/>
              <a:t>주요연혁 </a:t>
            </a:r>
            <a:r>
              <a:rPr lang="en-US" altLang="ko-KR" dirty="0"/>
              <a:t>(1/3)</a:t>
            </a:r>
            <a:endParaRPr lang="ko-KR" altLang="en-US" dirty="0"/>
          </a:p>
        </p:txBody>
      </p:sp>
      <p:grpSp>
        <p:nvGrpSpPr>
          <p:cNvPr id="4" name="그룹 22"/>
          <p:cNvGrpSpPr/>
          <p:nvPr/>
        </p:nvGrpSpPr>
        <p:grpSpPr>
          <a:xfrm>
            <a:off x="549275" y="1864995"/>
            <a:ext cx="5759449" cy="228790"/>
            <a:chOff x="718992" y="3509640"/>
            <a:chExt cx="6531375" cy="251963"/>
          </a:xfrm>
        </p:grpSpPr>
        <p:sp>
          <p:nvSpPr>
            <p:cNvPr id="24" name="직사각형 23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25" name="자유형 24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6" name="자유형 25"/>
            <p:cNvSpPr/>
            <p:nvPr/>
          </p:nvSpPr>
          <p:spPr bwMode="auto">
            <a:xfrm>
              <a:off x="723390" y="3510330"/>
              <a:ext cx="294407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33" name="자유형 32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34" name="이등변 삼각형 33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47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주요연혁</a:t>
              </a:r>
            </a:p>
          </p:txBody>
        </p:sp>
      </p:grpSp>
      <p:graphicFrame>
        <p:nvGraphicFramePr>
          <p:cNvPr id="37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25206"/>
              </p:ext>
            </p:extLst>
          </p:nvPr>
        </p:nvGraphicFramePr>
        <p:xfrm>
          <a:off x="549276" y="2165156"/>
          <a:ext cx="5759450" cy="7109018"/>
        </p:xfrm>
        <a:graphic>
          <a:graphicData uri="http://schemas.openxmlformats.org/drawingml/2006/table">
            <a:tbl>
              <a:tblPr/>
              <a:tblGrid>
                <a:gridCol w="93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654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2004</a:t>
                      </a: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년</a:t>
                      </a:r>
                      <a:b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</a:b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이전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+mn-cs"/>
                        <a:sym typeface="Monotype Sorts"/>
                      </a:endParaRP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1995.05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㈜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솔빛아이텍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설립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1995.08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대형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SI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업체와 협력관계 체결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(SK C&amp;C, SDS,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교보정보통신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등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2000.08 SK Corp e-Procurement/ e-Sign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시스템 구축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 SK e-Market.com)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2000.12 SK eMarket.com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개발 공로로 감사패 수상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32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2004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SKC&amp;C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우수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Business Partner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선정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777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2005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중소기업청 공공구매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DB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시스템구축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(SKC&amp;C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컨소시엄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 Networks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통신사업팀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영업관리시스템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(AMIS)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구축 공로 감사패 수상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74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2006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정보문화진흥원 통합정보시스템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단계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정보통신산업협회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IT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중소벤처 생태계조성 정책지원시스템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74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2007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산업자원부 전자무역서비스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3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단계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인천정유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e-HR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시스템 구축</a:t>
                      </a: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777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2008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E-B/L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전자서명 구축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무역협회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전자무역업무 성공공로로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SKC&amp;C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우수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BP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감사패 수상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6965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2009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9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더케이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손해보험 일반보험 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9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E-B/L Korea Portal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구축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무역협회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9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 </a:t>
                      </a:r>
                      <a:r>
                        <a:rPr kumimoji="1" lang="en-US" altLang="ko-KR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Chaina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GSC Master Plan &amp; ERP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구축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</a:t>
                      </a: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681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2010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리비아 전자무역 서비스 구축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단계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지식경제부 차세대 전자무역서비스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단계 구축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글로벌 물류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.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무역 서비스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단계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대표이사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동반성장위원회 위원 위촉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(2010.12)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074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2011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지식경제부 차세대 전자무역서비스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3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단계 구축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글로벌 물류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.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무역 서비스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3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단계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6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SKN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통합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WEB POS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시스템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1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단계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2210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2012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팬택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마케팅 관리 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한국장학재단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멘토링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SKC&amp;C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전략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Partner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선정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SKN / SK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에너지 유지보수</a:t>
                      </a: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5" name="그룹 74"/>
          <p:cNvGrpSpPr/>
          <p:nvPr/>
        </p:nvGrpSpPr>
        <p:grpSpPr>
          <a:xfrm>
            <a:off x="1423205" y="2695604"/>
            <a:ext cx="119846" cy="119844"/>
            <a:chOff x="-1749478" y="2144688"/>
            <a:chExt cx="294591" cy="294591"/>
          </a:xfrm>
        </p:grpSpPr>
        <p:sp>
          <p:nvSpPr>
            <p:cNvPr id="76" name="타원 75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77" name="이등변 삼각형 76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423205" y="3503324"/>
            <a:ext cx="119846" cy="119844"/>
            <a:chOff x="-1749478" y="2144688"/>
            <a:chExt cx="294591" cy="294591"/>
          </a:xfrm>
        </p:grpSpPr>
        <p:sp>
          <p:nvSpPr>
            <p:cNvPr id="79" name="타원 78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80" name="이등변 삼각형 79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1423205" y="4036724"/>
            <a:ext cx="119846" cy="119844"/>
            <a:chOff x="-1749478" y="2144688"/>
            <a:chExt cx="294591" cy="294591"/>
          </a:xfrm>
        </p:grpSpPr>
        <p:sp>
          <p:nvSpPr>
            <p:cNvPr id="82" name="타원 81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83" name="이등변 삼각형 82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1423205" y="4631084"/>
            <a:ext cx="119846" cy="119844"/>
            <a:chOff x="-1749478" y="2144688"/>
            <a:chExt cx="294591" cy="294591"/>
          </a:xfrm>
        </p:grpSpPr>
        <p:sp>
          <p:nvSpPr>
            <p:cNvPr id="85" name="타원 84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86" name="이등변 삼각형 85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1423205" y="5179724"/>
            <a:ext cx="119846" cy="119844"/>
            <a:chOff x="-1749478" y="2144688"/>
            <a:chExt cx="294591" cy="294591"/>
          </a:xfrm>
        </p:grpSpPr>
        <p:sp>
          <p:nvSpPr>
            <p:cNvPr id="88" name="타원 87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89" name="이등변 삼각형 88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1423205" y="5758844"/>
            <a:ext cx="119846" cy="119844"/>
            <a:chOff x="-1749478" y="2144688"/>
            <a:chExt cx="294591" cy="294591"/>
          </a:xfrm>
        </p:grpSpPr>
        <p:sp>
          <p:nvSpPr>
            <p:cNvPr id="91" name="타원 90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92" name="이등변 삼각형 91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1423205" y="6406544"/>
            <a:ext cx="119846" cy="119844"/>
            <a:chOff x="-1749478" y="2144688"/>
            <a:chExt cx="294591" cy="294591"/>
          </a:xfrm>
        </p:grpSpPr>
        <p:sp>
          <p:nvSpPr>
            <p:cNvPr id="94" name="타원 93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95" name="이등변 삼각형 94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1423205" y="7160924"/>
            <a:ext cx="119846" cy="119844"/>
            <a:chOff x="-1749478" y="2144688"/>
            <a:chExt cx="294591" cy="294591"/>
          </a:xfrm>
        </p:grpSpPr>
        <p:sp>
          <p:nvSpPr>
            <p:cNvPr id="97" name="타원 96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98" name="이등변 삼각형 97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423205" y="7846724"/>
            <a:ext cx="119846" cy="119844"/>
            <a:chOff x="-1749478" y="2144688"/>
            <a:chExt cx="294591" cy="294591"/>
          </a:xfrm>
        </p:grpSpPr>
        <p:sp>
          <p:nvSpPr>
            <p:cNvPr id="100" name="타원 99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01" name="이등변 삼각형 100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1423205" y="8662064"/>
            <a:ext cx="119846" cy="119844"/>
            <a:chOff x="-1749478" y="2144688"/>
            <a:chExt cx="294591" cy="294591"/>
          </a:xfrm>
        </p:grpSpPr>
        <p:sp>
          <p:nvSpPr>
            <p:cNvPr id="103" name="타원 102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04" name="이등변 삼각형 103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5484785" y="1072980"/>
            <a:ext cx="823944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1.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기업현황 및 연혁</a:t>
            </a:r>
          </a:p>
        </p:txBody>
      </p:sp>
    </p:spTree>
    <p:extLst>
      <p:ext uri="{BB962C8B-B14F-4D97-AF65-F5344CB8AC3E}">
        <p14:creationId xmlns:p14="http://schemas.microsoft.com/office/powerpoint/2010/main" val="275638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1.2 </a:t>
            </a:r>
            <a:r>
              <a:rPr lang="ko-KR" altLang="en-US" dirty="0"/>
              <a:t>주요연혁</a:t>
            </a:r>
            <a:r>
              <a:rPr lang="en-US" altLang="ko-KR" dirty="0"/>
              <a:t> (2/3)</a:t>
            </a:r>
            <a:endParaRPr lang="ko-KR" altLang="en-US" dirty="0"/>
          </a:p>
        </p:txBody>
      </p:sp>
      <p:grpSp>
        <p:nvGrpSpPr>
          <p:cNvPr id="5" name="그룹 14"/>
          <p:cNvGrpSpPr/>
          <p:nvPr/>
        </p:nvGrpSpPr>
        <p:grpSpPr>
          <a:xfrm>
            <a:off x="549275" y="1864995"/>
            <a:ext cx="5759449" cy="228790"/>
            <a:chOff x="718992" y="3509640"/>
            <a:chExt cx="6531375" cy="251963"/>
          </a:xfrm>
        </p:grpSpPr>
        <p:sp>
          <p:nvSpPr>
            <p:cNvPr id="16" name="직사각형 15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17" name="자유형 16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8" name="자유형 17"/>
            <p:cNvSpPr/>
            <p:nvPr/>
          </p:nvSpPr>
          <p:spPr bwMode="auto">
            <a:xfrm>
              <a:off x="723390" y="3510330"/>
              <a:ext cx="294407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9" name="자유형 18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0" name="이등변 삼각형 19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1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주요연혁</a:t>
              </a:r>
            </a:p>
          </p:txBody>
        </p:sp>
      </p:grpSp>
      <p:graphicFrame>
        <p:nvGraphicFramePr>
          <p:cNvPr id="23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84821"/>
              </p:ext>
            </p:extLst>
          </p:nvPr>
        </p:nvGraphicFramePr>
        <p:xfrm>
          <a:off x="548680" y="2217807"/>
          <a:ext cx="5759450" cy="6871968"/>
        </p:xfrm>
        <a:graphic>
          <a:graphicData uri="http://schemas.openxmlformats.org/drawingml/2006/table">
            <a:tbl>
              <a:tblPr/>
              <a:tblGrid>
                <a:gridCol w="93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573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2013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한세대학교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차세대 일반행정 시스템구축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ko-KR" altLang="en-US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Ktsat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영업관리 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ko-KR" altLang="en-US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현대카드 차세대구축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영업회계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SKN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패션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캐쥬얼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POS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시스템 구축</a:t>
                      </a: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177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2014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빌링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무선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OSS,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아키텍처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E-SERVICE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)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부문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Wingdings 2" pitchFamily="18" charset="2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Wingdings 2" pitchFamily="18" charset="2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SKI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계열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워커힐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/DF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사업시스템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Renewal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PSM/14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 통합웹사이트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177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2015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빌링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무선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OSS,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아키텍처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E-SERVICE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)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부문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SKT 15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SWING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SKT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단말기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렌탈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서비스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ko-KR" altLang="en-US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한국가스안전공사 시스템 소프트웨어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177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2016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빌링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무선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OSS,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아키텍처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E-SERVICE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)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부문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SKI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계열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SKN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렌터카 경영지원 및 고객마케팅 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한국가스안전공사 시스템 소프트웨어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552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2017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빌링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무선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OSS,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아키텍처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E-SERVICE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)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부문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SKI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계열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SKI Ecophone4U Renewal</a:t>
                      </a: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한국가스안전공사 시스템 소프트웨어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202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2018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빌링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무선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OSS,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아키텍처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E-SERVICE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)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부문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SKI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계열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가스 통합영업관리시스템 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한국가스안전공사 시스템 소프트웨어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901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2019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빌링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무선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OSS,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아키텍처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E-SERVICE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)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부문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SKI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계열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SKN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주유소 차세대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POS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플랫폼 구축 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SV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측정 및 통합관리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Platform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구축 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1423205" y="2682997"/>
            <a:ext cx="119846" cy="119844"/>
            <a:chOff x="-1749478" y="2144688"/>
            <a:chExt cx="294591" cy="294591"/>
          </a:xfrm>
        </p:grpSpPr>
        <p:sp>
          <p:nvSpPr>
            <p:cNvPr id="30" name="타원 29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31" name="이등변 삼각형 30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423205" y="3653774"/>
            <a:ext cx="119846" cy="119844"/>
            <a:chOff x="-1749478" y="2144688"/>
            <a:chExt cx="294591" cy="294591"/>
          </a:xfrm>
        </p:grpSpPr>
        <p:sp>
          <p:nvSpPr>
            <p:cNvPr id="33" name="타원 32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34" name="이등변 삼각형 33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484785" y="1072980"/>
            <a:ext cx="823944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1.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기업현황 및 연혁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1425476" y="4642836"/>
            <a:ext cx="119846" cy="119844"/>
            <a:chOff x="-1749478" y="2144688"/>
            <a:chExt cx="294591" cy="294591"/>
          </a:xfrm>
        </p:grpSpPr>
        <p:sp>
          <p:nvSpPr>
            <p:cNvPr id="26" name="타원 25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27" name="이등변 삼각형 26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431826" y="5604253"/>
            <a:ext cx="119846" cy="119844"/>
            <a:chOff x="-1749478" y="2144688"/>
            <a:chExt cx="294591" cy="294591"/>
          </a:xfrm>
        </p:grpSpPr>
        <p:sp>
          <p:nvSpPr>
            <p:cNvPr id="29" name="타원 28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35" name="이등변 삼각형 34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412776" y="6548952"/>
            <a:ext cx="119846" cy="119844"/>
            <a:chOff x="-1749478" y="2144688"/>
            <a:chExt cx="294591" cy="294591"/>
          </a:xfrm>
        </p:grpSpPr>
        <p:sp>
          <p:nvSpPr>
            <p:cNvPr id="37" name="타원 36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38" name="이등변 삼각형 37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1412776" y="7446956"/>
            <a:ext cx="119846" cy="119844"/>
            <a:chOff x="-1749478" y="2144688"/>
            <a:chExt cx="294591" cy="294591"/>
          </a:xfrm>
        </p:grpSpPr>
        <p:sp>
          <p:nvSpPr>
            <p:cNvPr id="40" name="타원 39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41" name="이등변 삼각형 40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412776" y="8468574"/>
            <a:ext cx="119846" cy="119844"/>
            <a:chOff x="-1749478" y="2144688"/>
            <a:chExt cx="294591" cy="294591"/>
          </a:xfrm>
        </p:grpSpPr>
        <p:sp>
          <p:nvSpPr>
            <p:cNvPr id="43" name="타원 42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44" name="이등변 삼각형 43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12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1.2 </a:t>
            </a:r>
            <a:r>
              <a:rPr lang="ko-KR" altLang="en-US" dirty="0"/>
              <a:t>주요연혁</a:t>
            </a:r>
            <a:r>
              <a:rPr lang="en-US" altLang="ko-KR" dirty="0"/>
              <a:t> (3/3)</a:t>
            </a:r>
            <a:endParaRPr lang="ko-KR" altLang="en-US" dirty="0"/>
          </a:p>
        </p:txBody>
      </p:sp>
      <p:grpSp>
        <p:nvGrpSpPr>
          <p:cNvPr id="3" name="그룹 14"/>
          <p:cNvGrpSpPr/>
          <p:nvPr/>
        </p:nvGrpSpPr>
        <p:grpSpPr>
          <a:xfrm>
            <a:off x="549275" y="1864995"/>
            <a:ext cx="5759449" cy="228790"/>
            <a:chOff x="718992" y="3509640"/>
            <a:chExt cx="6531375" cy="251963"/>
          </a:xfrm>
        </p:grpSpPr>
        <p:sp>
          <p:nvSpPr>
            <p:cNvPr id="16" name="직사각형 15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17" name="자유형 16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8" name="자유형 17"/>
            <p:cNvSpPr/>
            <p:nvPr/>
          </p:nvSpPr>
          <p:spPr bwMode="auto">
            <a:xfrm>
              <a:off x="723390" y="3510330"/>
              <a:ext cx="294407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19" name="자유형 18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0" name="이등변 삼각형 19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1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주요연혁</a:t>
              </a:r>
            </a:p>
          </p:txBody>
        </p:sp>
      </p:grpSp>
      <p:graphicFrame>
        <p:nvGraphicFramePr>
          <p:cNvPr id="23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84821"/>
              </p:ext>
            </p:extLst>
          </p:nvPr>
        </p:nvGraphicFramePr>
        <p:xfrm>
          <a:off x="548680" y="2217807"/>
          <a:ext cx="5759450" cy="1138361"/>
        </p:xfrm>
        <a:graphic>
          <a:graphicData uri="http://schemas.openxmlformats.org/drawingml/2006/table">
            <a:tbl>
              <a:tblPr/>
              <a:tblGrid>
                <a:gridCol w="93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573"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+mn-cs"/>
                          <a:sym typeface="Monotype Sorts"/>
                        </a:rPr>
                        <a:t>~ 2020</a:t>
                      </a:r>
                    </a:p>
                  </a:txBody>
                  <a:tcPr marL="34290" marR="34290" marT="66040" marB="6604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텔레콤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(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빌링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무선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OSS,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아키텍처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,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E-SERVICE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)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Wingdings 2" pitchFamily="18" charset="2"/>
                        </a:rPr>
                        <a:t>부문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SKI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계열 유지보수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None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가스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C3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유통혁신 플랫폼</a:t>
                      </a:r>
                      <a:r>
                        <a:rPr kumimoji="1" lang="ko-KR" altLang="en-US" sz="1000" kern="1200" baseline="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</a:t>
                      </a:r>
                      <a:r>
                        <a:rPr kumimoji="1" lang="en-US" altLang="ko-KR" sz="1000" kern="1200" baseline="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&amp;  C4 Retail </a:t>
                      </a:r>
                      <a:r>
                        <a:rPr kumimoji="1" lang="ko-KR" altLang="en-US" sz="1000" kern="1200" baseline="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마케팅 </a:t>
                      </a:r>
                      <a:r>
                        <a:rPr kumimoji="1" lang="en-US" altLang="ko-KR" sz="1000" kern="1200" baseline="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Infra </a:t>
                      </a:r>
                      <a:r>
                        <a:rPr kumimoji="1" lang="ko-KR" altLang="en-US" sz="1000" kern="1200" baseline="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구축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SKTI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차세대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ETRM 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시스템 구축 </a:t>
                      </a: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endParaRPr kumimoji="1" lang="en-US" altLang="ko-KR" sz="1000" kern="1200" dirty="0">
                        <a:solidFill>
                          <a:srgbClr val="000000"/>
                        </a:solidFill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93994" marR="0" lvl="0" indent="-93994" algn="l" defTabSz="820308" rtl="0" eaLnBrk="0" fontAlgn="base" latinLnBrk="0" hangingPunct="0">
                        <a:lnSpc>
                          <a:spcPts val="7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ts val="1000"/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SK</a:t>
                      </a:r>
                      <a:r>
                        <a:rPr kumimoji="1" lang="ko-KR" altLang="en-US" sz="1000" kern="1200" dirty="0" err="1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스토아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20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년 차세대 시스템 구축 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(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상품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/</a:t>
                      </a:r>
                      <a:r>
                        <a:rPr kumimoji="1" lang="ko-KR" altLang="en-US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마케팅</a:t>
                      </a:r>
                      <a:r>
                        <a:rPr kumimoji="1" lang="en-US" altLang="ko-KR" sz="1000" kern="1200" dirty="0">
                          <a:solidFill>
                            <a:srgbClr val="000000"/>
                          </a:solidFill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  <a:sym typeface="Monotype Sorts"/>
                        </a:rPr>
                        <a:t>)</a:t>
                      </a:r>
                    </a:p>
                  </a:txBody>
                  <a:tcPr marL="144000" marR="36000" marT="64800" marB="648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그룹 23"/>
          <p:cNvGrpSpPr/>
          <p:nvPr/>
        </p:nvGrpSpPr>
        <p:grpSpPr>
          <a:xfrm>
            <a:off x="1423205" y="2682997"/>
            <a:ext cx="119846" cy="119844"/>
            <a:chOff x="-1749478" y="2144688"/>
            <a:chExt cx="294591" cy="294591"/>
          </a:xfrm>
        </p:grpSpPr>
        <p:sp>
          <p:nvSpPr>
            <p:cNvPr id="30" name="타원 29"/>
            <p:cNvSpPr/>
            <p:nvPr/>
          </p:nvSpPr>
          <p:spPr bwMode="auto">
            <a:xfrm>
              <a:off x="-1749478" y="2144688"/>
              <a:ext cx="294591" cy="294591"/>
            </a:xfrm>
            <a:prstGeom prst="ellipse">
              <a:avLst/>
            </a:prstGeom>
            <a:solidFill>
              <a:srgbClr val="00A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31" name="이등변 삼각형 30"/>
            <p:cNvSpPr/>
            <p:nvPr/>
          </p:nvSpPr>
          <p:spPr bwMode="auto">
            <a:xfrm rot="5400000">
              <a:off x="-1651280" y="2235201"/>
              <a:ext cx="138965" cy="11356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36625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</p:grp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484785" y="1072980"/>
            <a:ext cx="823944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1.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기업현황 및 연혁</a:t>
            </a:r>
          </a:p>
        </p:txBody>
      </p:sp>
    </p:spTree>
    <p:extLst>
      <p:ext uri="{BB962C8B-B14F-4D97-AF65-F5344CB8AC3E}">
        <p14:creationId xmlns:p14="http://schemas.microsoft.com/office/powerpoint/2010/main" val="245812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1.3 </a:t>
            </a:r>
            <a:r>
              <a:rPr lang="ko-KR" altLang="en-US" dirty="0"/>
              <a:t>경영실태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제안사의 최근 </a:t>
            </a:r>
            <a:r>
              <a:rPr lang="en-US" altLang="ko-KR" dirty="0"/>
              <a:t>3</a:t>
            </a:r>
            <a:r>
              <a:rPr lang="ko-KR" altLang="en-US" dirty="0"/>
              <a:t>년간 경영실적은 다음과 같습니다</a:t>
            </a:r>
            <a:r>
              <a:rPr lang="en-US" altLang="ko-KR" dirty="0"/>
              <a:t>.</a:t>
            </a:r>
          </a:p>
        </p:txBody>
      </p:sp>
      <p:grpSp>
        <p:nvGrpSpPr>
          <p:cNvPr id="5" name="그룹 21"/>
          <p:cNvGrpSpPr/>
          <p:nvPr/>
        </p:nvGrpSpPr>
        <p:grpSpPr>
          <a:xfrm>
            <a:off x="549275" y="2287855"/>
            <a:ext cx="5759449" cy="228790"/>
            <a:chOff x="718992" y="3509640"/>
            <a:chExt cx="6531375" cy="251963"/>
          </a:xfrm>
        </p:grpSpPr>
        <p:sp>
          <p:nvSpPr>
            <p:cNvPr id="23" name="직사각형 22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24" name="자유형 23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5" name="자유형 24"/>
            <p:cNvSpPr/>
            <p:nvPr/>
          </p:nvSpPr>
          <p:spPr bwMode="auto">
            <a:xfrm>
              <a:off x="723390" y="3510331"/>
              <a:ext cx="294407" cy="251272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6" name="자유형 25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7" name="이등변 삼각형 26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8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경영실태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(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최근 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3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년간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)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55214" y="2504728"/>
            <a:ext cx="1026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단위</a:t>
            </a:r>
            <a:r>
              <a:rPr lang="en-US" altLang="ko-KR" sz="1000" dirty="0"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:</a:t>
            </a:r>
            <a:r>
              <a:rPr lang="ko-KR" altLang="en-US" sz="1000" dirty="0"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천원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484785" y="1072980"/>
            <a:ext cx="823944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1.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기업현황 및 연혁</a:t>
            </a:r>
          </a:p>
        </p:txBody>
      </p:sp>
      <p:graphicFrame>
        <p:nvGraphicFramePr>
          <p:cNvPr id="15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3531"/>
              </p:ext>
            </p:extLst>
          </p:nvPr>
        </p:nvGraphicFramePr>
        <p:xfrm>
          <a:off x="549275" y="2760664"/>
          <a:ext cx="5759450" cy="6508880"/>
        </p:xfrm>
        <a:graphic>
          <a:graphicData uri="http://schemas.openxmlformats.org/drawingml/2006/table">
            <a:tbl>
              <a:tblPr/>
              <a:tblGrid>
                <a:gridCol w="50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구    분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2018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년도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2019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년도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2020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  <a:sym typeface="Monotype Sorts"/>
                        </a:rPr>
                        <a:t>년도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자   본   금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250,000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250,000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ix모던고딕 B"/>
                          <a:ea typeface="Rix모던고딕 L" pitchFamily="18" charset="-127"/>
                          <a:cs typeface="굴림" pitchFamily="50" charset="-127"/>
                        </a:rPr>
                        <a:t>250,000</a:t>
                      </a:r>
                      <a:endParaRPr kumimoji="1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총   자   산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3,591,262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3,930,246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4,245,218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자기 자본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2,003,155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2,351,757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2,720,733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유동부채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1,588,107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1,578,489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1,524,485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고정부채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0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0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0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유동자산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1,575,524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1,666,116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1,888,053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당기 순이익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305,123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403,602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 438,976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매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출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액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S/W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개발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4,034,121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4,753,214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4,896,150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4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IT </a:t>
                      </a:r>
                      <a:r>
                        <a:rPr kumimoji="1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OutSourcing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7,491,940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7,755,242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L" pitchFamily="18" charset="-127"/>
                          <a:cs typeface="굴림" pitchFamily="50" charset="-127"/>
                        </a:rPr>
                        <a:t>7,690,355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4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매출액 총계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 pitchFamily="2" charset="2"/>
                        </a:rPr>
                        <a:t>11,526,061</a:t>
                      </a: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 pitchFamily="2" charset="2"/>
                        </a:rPr>
                        <a:t>12,508,456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 pitchFamily="2" charset="2"/>
                        </a:rPr>
                        <a:t>12,586,505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자기자본비율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(%)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55.78%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59.84%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64.08</a:t>
                      </a:r>
                      <a:r>
                        <a:rPr kumimoji="1" lang="en-US" altLang="ko-KR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부채비율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(%)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79.28%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67.12%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56.03</a:t>
                      </a:r>
                      <a:r>
                        <a:rPr kumimoji="1" lang="en-US" altLang="ko-KR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9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유동비율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(%)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99.21%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105.55%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ix모던고딕 M" pitchFamily="18" charset="-127"/>
                          <a:cs typeface="굴림" pitchFamily="50" charset="-127"/>
                          <a:sym typeface="Monotype Sorts"/>
                        </a:rPr>
                        <a:t>123.84%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ix모던고딕 M" pitchFamily="18" charset="-127"/>
                        <a:cs typeface="굴림" pitchFamily="50" charset="-127"/>
                        <a:sym typeface="Monotype Sort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DC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49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조직 및 인원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일반제조기업 및 공공기관</a:t>
            </a:r>
            <a:r>
              <a:rPr lang="en-US" altLang="ko-KR" dirty="0"/>
              <a:t>, </a:t>
            </a:r>
            <a:r>
              <a:rPr lang="ko-KR" altLang="en-US" dirty="0"/>
              <a:t>금융기관의 정보화 사업을 수행한 경험과 유지보수 업무를 운용해온 경험을 바탕으로 </a:t>
            </a:r>
            <a:r>
              <a:rPr lang="ko-KR" altLang="en-US" dirty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전문적인 </a:t>
            </a:r>
            <a:r>
              <a:rPr lang="en-US" altLang="ko-KR" dirty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Know-how</a:t>
            </a:r>
            <a:r>
              <a:rPr lang="ko-KR" altLang="en-US" dirty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와 기술력을 갖춘 우수 기술인력 및 기술지원체제</a:t>
            </a:r>
            <a:r>
              <a:rPr lang="ko-KR" altLang="en-US" dirty="0"/>
              <a:t>를 보유하고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23" name="그룹 204"/>
          <p:cNvGrpSpPr/>
          <p:nvPr/>
        </p:nvGrpSpPr>
        <p:grpSpPr>
          <a:xfrm>
            <a:off x="549275" y="2481655"/>
            <a:ext cx="5759449" cy="228790"/>
            <a:chOff x="718992" y="3509640"/>
            <a:chExt cx="6531375" cy="251963"/>
          </a:xfrm>
        </p:grpSpPr>
        <p:sp>
          <p:nvSpPr>
            <p:cNvPr id="206" name="직사각형 205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207" name="자유형 206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08" name="자유형 207"/>
            <p:cNvSpPr/>
            <p:nvPr/>
          </p:nvSpPr>
          <p:spPr bwMode="auto">
            <a:xfrm>
              <a:off x="723390" y="3510331"/>
              <a:ext cx="294407" cy="251272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09" name="자유형 208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10" name="이등변 삼각형 209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11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조직도</a:t>
              </a:r>
            </a:p>
          </p:txBody>
        </p:sp>
      </p:grpSp>
      <p:grpSp>
        <p:nvGrpSpPr>
          <p:cNvPr id="24" name="그룹 292"/>
          <p:cNvGrpSpPr/>
          <p:nvPr/>
        </p:nvGrpSpPr>
        <p:grpSpPr>
          <a:xfrm>
            <a:off x="549275" y="6825208"/>
            <a:ext cx="5759449" cy="228790"/>
            <a:chOff x="718992" y="3509640"/>
            <a:chExt cx="6531375" cy="251963"/>
          </a:xfrm>
        </p:grpSpPr>
        <p:sp>
          <p:nvSpPr>
            <p:cNvPr id="294" name="직사각형 293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295" name="자유형 294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96" name="자유형 295"/>
            <p:cNvSpPr/>
            <p:nvPr/>
          </p:nvSpPr>
          <p:spPr bwMode="auto">
            <a:xfrm>
              <a:off x="723390" y="3510331"/>
              <a:ext cx="294407" cy="251272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97" name="자유형 296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98" name="이등변 삼각형 297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99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기술등급별 인원</a:t>
              </a:r>
            </a:p>
          </p:txBody>
        </p:sp>
      </p:grpSp>
      <p:grpSp>
        <p:nvGrpSpPr>
          <p:cNvPr id="25" name="그룹 155"/>
          <p:cNvGrpSpPr>
            <a:grpSpLocks/>
          </p:cNvGrpSpPr>
          <p:nvPr/>
        </p:nvGrpSpPr>
        <p:grpSpPr bwMode="auto">
          <a:xfrm>
            <a:off x="4438274" y="3228389"/>
            <a:ext cx="1051942" cy="288000"/>
            <a:chOff x="1703577" y="3563055"/>
            <a:chExt cx="1053405" cy="340085"/>
          </a:xfrm>
        </p:grpSpPr>
        <p:sp>
          <p:nvSpPr>
            <p:cNvPr id="304" name="직사각형 129"/>
            <p:cNvSpPr>
              <a:spLocks noChangeArrowheads="1"/>
            </p:cNvSpPr>
            <p:nvPr/>
          </p:nvSpPr>
          <p:spPr bwMode="auto">
            <a:xfrm>
              <a:off x="1703577" y="3563055"/>
              <a:ext cx="1053405" cy="3400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lIns="36000" tIns="36000" rIns="36000" bIns="36000" anchor="ctr"/>
            <a:lstStyle/>
            <a:p>
              <a:pPr algn="ctr" defTabSz="1330325" eaLnBrk="0" latinLnBrk="0" hangingPunct="0">
                <a:lnSpc>
                  <a:spcPct val="110000"/>
                </a:lnSpc>
                <a:spcAft>
                  <a:spcPts val="200"/>
                </a:spcAft>
                <a:buClr>
                  <a:srgbClr val="3271AA"/>
                </a:buClr>
                <a:buSzPct val="140000"/>
                <a:tabLst>
                  <a:tab pos="5648325" algn="l"/>
                </a:tabLst>
              </a:pPr>
              <a:endParaRPr lang="ko-KR" altLang="en-US" sz="900" kern="0" dirty="0">
                <a:solidFill>
                  <a:srgbClr val="40404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sym typeface="Monotype Sorts"/>
              </a:endParaRPr>
            </a:p>
          </p:txBody>
        </p:sp>
        <p:sp>
          <p:nvSpPr>
            <p:cNvPr id="305" name="Rectangle 204"/>
            <p:cNvSpPr>
              <a:spLocks noChangeArrowheads="1"/>
            </p:cNvSpPr>
            <p:nvPr/>
          </p:nvSpPr>
          <p:spPr bwMode="auto">
            <a:xfrm>
              <a:off x="1773969" y="3668550"/>
              <a:ext cx="912621" cy="129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339725" indent="-339725" algn="ctr" defTabSz="1042988" eaLnBrk="0" latinLnBrk="0" hangingPunct="0">
                <a:lnSpc>
                  <a:spcPct val="110000"/>
                </a:lnSpc>
                <a:buClr>
                  <a:srgbClr val="3271AA"/>
                </a:buClr>
                <a:buSzPct val="140000"/>
                <a:tabLst>
                  <a:tab pos="5648325" algn="l"/>
                </a:tabLst>
                <a:defRPr/>
              </a:pP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ix모던고딕 B" panose="02020603020101020101" pitchFamily="18" charset="-127"/>
                  <a:ea typeface="Rix모던고딕 B" panose="02020603020101020101" pitchFamily="18" charset="-127"/>
                  <a:cs typeface="Arial" pitchFamily="34" charset="0"/>
                  <a:sym typeface="Monotype Sorts"/>
                </a:rPr>
                <a:t>기술연구소</a:t>
              </a:r>
            </a:p>
          </p:txBody>
        </p:sp>
      </p:grpSp>
      <p:cxnSp>
        <p:nvCxnSpPr>
          <p:cNvPr id="306" name="꺾인 연결선 270"/>
          <p:cNvCxnSpPr>
            <a:cxnSpLocks noChangeShapeType="1"/>
            <a:stCxn id="314" idx="0"/>
            <a:endCxn id="301" idx="2"/>
          </p:cNvCxnSpPr>
          <p:nvPr/>
        </p:nvCxnSpPr>
        <p:spPr bwMode="auto">
          <a:xfrm rot="5400000" flipH="1" flipV="1">
            <a:off x="2657175" y="3217264"/>
            <a:ext cx="762808" cy="768265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07" name="꺾인 연결선 270"/>
          <p:cNvCxnSpPr>
            <a:cxnSpLocks noChangeShapeType="1"/>
            <a:stCxn id="311" idx="0"/>
            <a:endCxn id="301" idx="2"/>
          </p:cNvCxnSpPr>
          <p:nvPr/>
        </p:nvCxnSpPr>
        <p:spPr bwMode="auto">
          <a:xfrm rot="5400000" flipH="1" flipV="1">
            <a:off x="1896489" y="2456578"/>
            <a:ext cx="762808" cy="228963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08" name="꺾인 연결선 270"/>
          <p:cNvCxnSpPr>
            <a:cxnSpLocks noChangeShapeType="1"/>
            <a:endCxn id="304" idx="1"/>
          </p:cNvCxnSpPr>
          <p:nvPr/>
        </p:nvCxnSpPr>
        <p:spPr bwMode="auto">
          <a:xfrm>
            <a:off x="3429000" y="3372301"/>
            <a:ext cx="1009274" cy="88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21" name="꺾인 연결선 270"/>
          <p:cNvCxnSpPr>
            <a:cxnSpLocks noChangeShapeType="1"/>
            <a:stCxn id="320" idx="0"/>
            <a:endCxn id="301" idx="2"/>
          </p:cNvCxnSpPr>
          <p:nvPr/>
        </p:nvCxnSpPr>
        <p:spPr bwMode="auto">
          <a:xfrm rot="16200000" flipV="1">
            <a:off x="4178548" y="2464156"/>
            <a:ext cx="762808" cy="2274480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grpSp>
        <p:nvGrpSpPr>
          <p:cNvPr id="30" name="그룹 197"/>
          <p:cNvGrpSpPr>
            <a:grpSpLocks/>
          </p:cNvGrpSpPr>
          <p:nvPr/>
        </p:nvGrpSpPr>
        <p:grpSpPr bwMode="auto">
          <a:xfrm>
            <a:off x="1325761" y="4641253"/>
            <a:ext cx="1031393" cy="330543"/>
            <a:chOff x="908524" y="4225460"/>
            <a:chExt cx="1223594" cy="288690"/>
          </a:xfrm>
        </p:grpSpPr>
        <p:sp>
          <p:nvSpPr>
            <p:cNvPr id="323" name="직사각형 322"/>
            <p:cNvSpPr/>
            <p:nvPr/>
          </p:nvSpPr>
          <p:spPr bwMode="auto">
            <a:xfrm>
              <a:off x="908524" y="4225460"/>
              <a:ext cx="1223594" cy="288690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24" name="Text Box 36"/>
            <p:cNvSpPr txBox="1">
              <a:spLocks noChangeArrowheads="1"/>
            </p:cNvSpPr>
            <p:nvPr/>
          </p:nvSpPr>
          <p:spPr bwMode="auto">
            <a:xfrm>
              <a:off x="1052734" y="4302603"/>
              <a:ext cx="919895" cy="1344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ko-KR" altLang="en-US" sz="1000" dirty="0" err="1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영업팀</a:t>
              </a:r>
              <a:endParaRPr lang="ko-KR" altLang="en-US" sz="1000" dirty="0">
                <a:latin typeface="Rix모던고딕 B" panose="02020603020101020101" pitchFamily="18" charset="-127"/>
                <a:ea typeface="Rix모던고딕 B" panose="02020603020101020101" pitchFamily="18" charset="-127"/>
              </a:endParaRPr>
            </a:p>
          </p:txBody>
        </p:sp>
      </p:grpSp>
      <p:grpSp>
        <p:nvGrpSpPr>
          <p:cNvPr id="31" name="그룹 198"/>
          <p:cNvGrpSpPr>
            <a:grpSpLocks/>
          </p:cNvGrpSpPr>
          <p:nvPr/>
        </p:nvGrpSpPr>
        <p:grpSpPr bwMode="auto">
          <a:xfrm>
            <a:off x="1325761" y="5152499"/>
            <a:ext cx="1031393" cy="329258"/>
            <a:chOff x="908524" y="4214899"/>
            <a:chExt cx="1223594" cy="287566"/>
          </a:xfrm>
        </p:grpSpPr>
        <p:sp>
          <p:nvSpPr>
            <p:cNvPr id="326" name="직사각형 325"/>
            <p:cNvSpPr/>
            <p:nvPr/>
          </p:nvSpPr>
          <p:spPr bwMode="auto">
            <a:xfrm>
              <a:off x="908524" y="4214899"/>
              <a:ext cx="1223594" cy="287566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27" name="Text Box 36"/>
            <p:cNvSpPr txBox="1">
              <a:spLocks noChangeArrowheads="1"/>
            </p:cNvSpPr>
            <p:nvPr/>
          </p:nvSpPr>
          <p:spPr bwMode="auto">
            <a:xfrm>
              <a:off x="968625" y="4291481"/>
              <a:ext cx="1075499" cy="13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ko-KR" altLang="en-US" sz="1000" dirty="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사업 </a:t>
              </a:r>
              <a:r>
                <a:rPr lang="ko-KR" altLang="en-US" sz="1000" dirty="0" err="1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지원팀</a:t>
              </a:r>
              <a:endParaRPr lang="ko-KR" altLang="en-US" sz="1000" dirty="0">
                <a:latin typeface="Rix모던고딕 B" panose="02020603020101020101" pitchFamily="18" charset="-127"/>
                <a:ea typeface="Rix모던고딕 B" panose="02020603020101020101" pitchFamily="18" charset="-127"/>
              </a:endParaRPr>
            </a:p>
          </p:txBody>
        </p:sp>
      </p:grpSp>
      <p:grpSp>
        <p:nvGrpSpPr>
          <p:cNvPr id="64" name="그룹 201"/>
          <p:cNvGrpSpPr>
            <a:grpSpLocks/>
          </p:cNvGrpSpPr>
          <p:nvPr/>
        </p:nvGrpSpPr>
        <p:grpSpPr bwMode="auto">
          <a:xfrm>
            <a:off x="2839003" y="4641253"/>
            <a:ext cx="1030960" cy="329258"/>
            <a:chOff x="908896" y="4240758"/>
            <a:chExt cx="1223594" cy="287566"/>
          </a:xfrm>
        </p:grpSpPr>
        <p:sp>
          <p:nvSpPr>
            <p:cNvPr id="329" name="직사각형 328"/>
            <p:cNvSpPr/>
            <p:nvPr/>
          </p:nvSpPr>
          <p:spPr bwMode="auto">
            <a:xfrm>
              <a:off x="908896" y="4240758"/>
              <a:ext cx="1223594" cy="287566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30" name="Text Box 36"/>
            <p:cNvSpPr txBox="1">
              <a:spLocks noChangeArrowheads="1"/>
            </p:cNvSpPr>
            <p:nvPr/>
          </p:nvSpPr>
          <p:spPr bwMode="auto">
            <a:xfrm>
              <a:off x="1052734" y="4317340"/>
              <a:ext cx="919895" cy="13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ko-KR" altLang="en-US" sz="1000" dirty="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개발팀</a:t>
              </a:r>
            </a:p>
          </p:txBody>
        </p:sp>
      </p:grpSp>
      <p:grpSp>
        <p:nvGrpSpPr>
          <p:cNvPr id="65" name="그룹 204"/>
          <p:cNvGrpSpPr>
            <a:grpSpLocks/>
          </p:cNvGrpSpPr>
          <p:nvPr/>
        </p:nvGrpSpPr>
        <p:grpSpPr bwMode="auto">
          <a:xfrm>
            <a:off x="2839003" y="5151214"/>
            <a:ext cx="1030960" cy="330543"/>
            <a:chOff x="908896" y="4229075"/>
            <a:chExt cx="1223594" cy="288690"/>
          </a:xfrm>
        </p:grpSpPr>
        <p:sp>
          <p:nvSpPr>
            <p:cNvPr id="332" name="직사각형 331"/>
            <p:cNvSpPr/>
            <p:nvPr/>
          </p:nvSpPr>
          <p:spPr bwMode="auto">
            <a:xfrm>
              <a:off x="908896" y="4229075"/>
              <a:ext cx="1223594" cy="288690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33" name="Text Box 36"/>
            <p:cNvSpPr txBox="1">
              <a:spLocks noChangeArrowheads="1"/>
            </p:cNvSpPr>
            <p:nvPr/>
          </p:nvSpPr>
          <p:spPr bwMode="auto">
            <a:xfrm>
              <a:off x="945611" y="4306218"/>
              <a:ext cx="1147197" cy="1344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ko-KR" altLang="en-US" sz="100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통신사업팀</a:t>
              </a:r>
            </a:p>
          </p:txBody>
        </p:sp>
      </p:grpSp>
      <p:grpSp>
        <p:nvGrpSpPr>
          <p:cNvPr id="66" name="그룹 207"/>
          <p:cNvGrpSpPr>
            <a:grpSpLocks/>
          </p:cNvGrpSpPr>
          <p:nvPr/>
        </p:nvGrpSpPr>
        <p:grpSpPr bwMode="auto">
          <a:xfrm>
            <a:off x="2839003" y="5661818"/>
            <a:ext cx="1030960" cy="329258"/>
            <a:chOff x="908896" y="4228596"/>
            <a:chExt cx="1223594" cy="287566"/>
          </a:xfrm>
        </p:grpSpPr>
        <p:sp>
          <p:nvSpPr>
            <p:cNvPr id="335" name="직사각형 334"/>
            <p:cNvSpPr/>
            <p:nvPr/>
          </p:nvSpPr>
          <p:spPr bwMode="auto">
            <a:xfrm>
              <a:off x="908896" y="4228596"/>
              <a:ext cx="1223594" cy="287566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36" name="Text Box 36"/>
            <p:cNvSpPr txBox="1">
              <a:spLocks noChangeArrowheads="1"/>
            </p:cNvSpPr>
            <p:nvPr/>
          </p:nvSpPr>
          <p:spPr bwMode="auto">
            <a:xfrm>
              <a:off x="945611" y="4305178"/>
              <a:ext cx="1147197" cy="13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ko-KR" altLang="en-US" sz="1000" dirty="0" err="1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제조서비스팀</a:t>
              </a:r>
              <a:endParaRPr lang="ko-KR" altLang="en-US" sz="1000" dirty="0">
                <a:latin typeface="Rix모던고딕 B" panose="02020603020101020101" pitchFamily="18" charset="-127"/>
                <a:ea typeface="Rix모던고딕 B" panose="02020603020101020101" pitchFamily="18" charset="-127"/>
              </a:endParaRPr>
            </a:p>
          </p:txBody>
        </p:sp>
      </p:grpSp>
      <p:grpSp>
        <p:nvGrpSpPr>
          <p:cNvPr id="67" name="그룹 213"/>
          <p:cNvGrpSpPr>
            <a:grpSpLocks/>
          </p:cNvGrpSpPr>
          <p:nvPr/>
        </p:nvGrpSpPr>
        <p:grpSpPr bwMode="auto">
          <a:xfrm>
            <a:off x="2839003" y="6171138"/>
            <a:ext cx="1030960" cy="329258"/>
            <a:chOff x="908896" y="4233385"/>
            <a:chExt cx="1223594" cy="287566"/>
          </a:xfrm>
        </p:grpSpPr>
        <p:sp>
          <p:nvSpPr>
            <p:cNvPr id="338" name="직사각형 337"/>
            <p:cNvSpPr/>
            <p:nvPr/>
          </p:nvSpPr>
          <p:spPr bwMode="auto">
            <a:xfrm>
              <a:off x="908896" y="4233385"/>
              <a:ext cx="1223594" cy="287566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39" name="Text Box 36"/>
            <p:cNvSpPr txBox="1">
              <a:spLocks noChangeArrowheads="1"/>
            </p:cNvSpPr>
            <p:nvPr/>
          </p:nvSpPr>
          <p:spPr bwMode="auto">
            <a:xfrm>
              <a:off x="1052734" y="4309967"/>
              <a:ext cx="919895" cy="13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ko-KR" sz="1000" dirty="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ERP</a:t>
              </a:r>
              <a:r>
                <a:rPr lang="ko-KR" altLang="en-US" sz="1000" dirty="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팀</a:t>
              </a:r>
            </a:p>
          </p:txBody>
        </p:sp>
      </p:grpSp>
      <p:grpSp>
        <p:nvGrpSpPr>
          <p:cNvPr id="68" name="그룹 216"/>
          <p:cNvGrpSpPr>
            <a:grpSpLocks/>
          </p:cNvGrpSpPr>
          <p:nvPr/>
        </p:nvGrpSpPr>
        <p:grpSpPr bwMode="auto">
          <a:xfrm>
            <a:off x="4372645" y="4641895"/>
            <a:ext cx="1061198" cy="329258"/>
            <a:chOff x="908656" y="4236653"/>
            <a:chExt cx="1223594" cy="287566"/>
          </a:xfrm>
        </p:grpSpPr>
        <p:sp>
          <p:nvSpPr>
            <p:cNvPr id="341" name="직사각형 340"/>
            <p:cNvSpPr/>
            <p:nvPr/>
          </p:nvSpPr>
          <p:spPr bwMode="auto">
            <a:xfrm>
              <a:off x="908656" y="4236653"/>
              <a:ext cx="1223594" cy="287566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42" name="Text Box 36"/>
            <p:cNvSpPr txBox="1">
              <a:spLocks noChangeArrowheads="1"/>
            </p:cNvSpPr>
            <p:nvPr/>
          </p:nvSpPr>
          <p:spPr bwMode="auto">
            <a:xfrm>
              <a:off x="1052735" y="4313235"/>
              <a:ext cx="919895" cy="13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ko-KR" altLang="en-US" sz="1000" dirty="0" err="1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운영팀</a:t>
              </a:r>
              <a:endParaRPr lang="ko-KR" altLang="en-US" sz="1000" dirty="0">
                <a:latin typeface="Rix모던고딕 B" panose="02020603020101020101" pitchFamily="18" charset="-127"/>
                <a:ea typeface="Rix모던고딕 B" panose="02020603020101020101" pitchFamily="18" charset="-127"/>
              </a:endParaRPr>
            </a:p>
          </p:txBody>
        </p:sp>
      </p:grpSp>
      <p:grpSp>
        <p:nvGrpSpPr>
          <p:cNvPr id="69" name="그룹 222"/>
          <p:cNvGrpSpPr>
            <a:grpSpLocks/>
          </p:cNvGrpSpPr>
          <p:nvPr/>
        </p:nvGrpSpPr>
        <p:grpSpPr bwMode="auto">
          <a:xfrm>
            <a:off x="4372645" y="5151215"/>
            <a:ext cx="1061198" cy="330542"/>
            <a:chOff x="908656" y="4250347"/>
            <a:chExt cx="1223594" cy="288689"/>
          </a:xfrm>
        </p:grpSpPr>
        <p:sp>
          <p:nvSpPr>
            <p:cNvPr id="344" name="직사각형 343"/>
            <p:cNvSpPr/>
            <p:nvPr/>
          </p:nvSpPr>
          <p:spPr bwMode="auto">
            <a:xfrm>
              <a:off x="908656" y="4250347"/>
              <a:ext cx="1223594" cy="288689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45" name="Text Box 36"/>
            <p:cNvSpPr txBox="1">
              <a:spLocks noChangeArrowheads="1"/>
            </p:cNvSpPr>
            <p:nvPr/>
          </p:nvSpPr>
          <p:spPr bwMode="auto">
            <a:xfrm>
              <a:off x="1052735" y="4260292"/>
              <a:ext cx="919895" cy="2688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ko-KR" altLang="en-US" sz="1000" dirty="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공공</a:t>
              </a:r>
              <a:r>
                <a:rPr lang="en-US" altLang="ko-KR" sz="1000" dirty="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/</a:t>
              </a:r>
              <a:r>
                <a:rPr lang="ko-KR" altLang="en-US" sz="1000" dirty="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금융</a:t>
              </a:r>
              <a:endParaRPr lang="en-US" altLang="ko-KR" sz="1000" dirty="0">
                <a:latin typeface="Rix모던고딕 B" panose="02020603020101020101" pitchFamily="18" charset="-127"/>
                <a:ea typeface="Rix모던고딕 B" panose="02020603020101020101" pitchFamily="18" charset="-127"/>
              </a:endParaRPr>
            </a:p>
            <a:p>
              <a:pPr algn="ctr"/>
              <a:r>
                <a:rPr lang="ko-KR" altLang="en-US" sz="1000" dirty="0" err="1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운영팀</a:t>
              </a:r>
              <a:endParaRPr lang="ko-KR" altLang="en-US" sz="1000" dirty="0">
                <a:latin typeface="Rix모던고딕 B" panose="02020603020101020101" pitchFamily="18" charset="-127"/>
                <a:ea typeface="Rix모던고딕 B" panose="02020603020101020101" pitchFamily="18" charset="-127"/>
              </a:endParaRPr>
            </a:p>
          </p:txBody>
        </p:sp>
      </p:grpSp>
      <p:grpSp>
        <p:nvGrpSpPr>
          <p:cNvPr id="70" name="그룹 225"/>
          <p:cNvGrpSpPr>
            <a:grpSpLocks/>
          </p:cNvGrpSpPr>
          <p:nvPr/>
        </p:nvGrpSpPr>
        <p:grpSpPr bwMode="auto">
          <a:xfrm>
            <a:off x="4372645" y="5661819"/>
            <a:ext cx="1061198" cy="329258"/>
            <a:chOff x="908656" y="4237546"/>
            <a:chExt cx="1223594" cy="287566"/>
          </a:xfrm>
        </p:grpSpPr>
        <p:sp>
          <p:nvSpPr>
            <p:cNvPr id="347" name="직사각형 346"/>
            <p:cNvSpPr/>
            <p:nvPr/>
          </p:nvSpPr>
          <p:spPr bwMode="auto">
            <a:xfrm>
              <a:off x="908656" y="4237546"/>
              <a:ext cx="1223594" cy="287566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48" name="Text Box 36"/>
            <p:cNvSpPr txBox="1">
              <a:spLocks noChangeArrowheads="1"/>
            </p:cNvSpPr>
            <p:nvPr/>
          </p:nvSpPr>
          <p:spPr bwMode="auto">
            <a:xfrm>
              <a:off x="1052735" y="4314128"/>
              <a:ext cx="919895" cy="13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ko-KR" sz="100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ERP</a:t>
              </a:r>
              <a:r>
                <a:rPr lang="ko-KR" altLang="en-US" sz="100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운영팀</a:t>
              </a:r>
            </a:p>
          </p:txBody>
        </p:sp>
      </p:grpSp>
      <p:cxnSp>
        <p:nvCxnSpPr>
          <p:cNvPr id="349" name="꺾인 연결선 270"/>
          <p:cNvCxnSpPr>
            <a:cxnSpLocks noChangeShapeType="1"/>
            <a:stCxn id="323" idx="1"/>
          </p:cNvCxnSpPr>
          <p:nvPr/>
        </p:nvCxnSpPr>
        <p:spPr bwMode="auto">
          <a:xfrm rot="10800000">
            <a:off x="1124745" y="4291955"/>
            <a:ext cx="201016" cy="514571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50" name="꺾인 연결선 270"/>
          <p:cNvCxnSpPr>
            <a:cxnSpLocks noChangeShapeType="1"/>
            <a:stCxn id="326" idx="1"/>
          </p:cNvCxnSpPr>
          <p:nvPr/>
        </p:nvCxnSpPr>
        <p:spPr bwMode="auto">
          <a:xfrm rot="10800000">
            <a:off x="1124745" y="4291954"/>
            <a:ext cx="201016" cy="1025174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51" name="꺾인 연결선 270"/>
          <p:cNvCxnSpPr>
            <a:cxnSpLocks noChangeShapeType="1"/>
            <a:stCxn id="329" idx="1"/>
          </p:cNvCxnSpPr>
          <p:nvPr/>
        </p:nvCxnSpPr>
        <p:spPr bwMode="auto">
          <a:xfrm rot="10800000">
            <a:off x="2643331" y="4291954"/>
            <a:ext cx="195673" cy="513928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52" name="꺾인 연결선 270"/>
          <p:cNvCxnSpPr>
            <a:cxnSpLocks noChangeShapeType="1"/>
            <a:stCxn id="332" idx="1"/>
          </p:cNvCxnSpPr>
          <p:nvPr/>
        </p:nvCxnSpPr>
        <p:spPr bwMode="auto">
          <a:xfrm rot="10800000">
            <a:off x="2643331" y="4291954"/>
            <a:ext cx="195673" cy="1024532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53" name="꺾인 연결선 270"/>
          <p:cNvCxnSpPr>
            <a:cxnSpLocks noChangeShapeType="1"/>
            <a:stCxn id="335" idx="1"/>
          </p:cNvCxnSpPr>
          <p:nvPr/>
        </p:nvCxnSpPr>
        <p:spPr bwMode="auto">
          <a:xfrm rot="10800000">
            <a:off x="2643331" y="4291955"/>
            <a:ext cx="195673" cy="1534493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54" name="꺾인 연결선 270"/>
          <p:cNvCxnSpPr>
            <a:cxnSpLocks noChangeShapeType="1"/>
            <a:stCxn id="338" idx="1"/>
          </p:cNvCxnSpPr>
          <p:nvPr/>
        </p:nvCxnSpPr>
        <p:spPr bwMode="auto">
          <a:xfrm rot="10800000">
            <a:off x="2643331" y="4291955"/>
            <a:ext cx="195673" cy="2043813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55" name="꺾인 연결선 270"/>
          <p:cNvCxnSpPr>
            <a:cxnSpLocks noChangeShapeType="1"/>
            <a:stCxn id="341" idx="1"/>
          </p:cNvCxnSpPr>
          <p:nvPr/>
        </p:nvCxnSpPr>
        <p:spPr bwMode="auto">
          <a:xfrm rot="10800000">
            <a:off x="4187181" y="4291954"/>
            <a:ext cx="185465" cy="514570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56" name="꺾인 연결선 270"/>
          <p:cNvCxnSpPr>
            <a:cxnSpLocks noChangeShapeType="1"/>
            <a:stCxn id="344" idx="1"/>
          </p:cNvCxnSpPr>
          <p:nvPr/>
        </p:nvCxnSpPr>
        <p:spPr bwMode="auto">
          <a:xfrm rot="10800000">
            <a:off x="4187181" y="4291954"/>
            <a:ext cx="185465" cy="1024532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cxnSp>
        <p:nvCxnSpPr>
          <p:cNvPr id="357" name="꺾인 연결선 270"/>
          <p:cNvCxnSpPr>
            <a:cxnSpLocks noChangeShapeType="1"/>
            <a:stCxn id="347" idx="1"/>
          </p:cNvCxnSpPr>
          <p:nvPr/>
        </p:nvCxnSpPr>
        <p:spPr bwMode="auto">
          <a:xfrm rot="10800000">
            <a:off x="4187181" y="4291954"/>
            <a:ext cx="185465" cy="1534494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grpSp>
        <p:nvGrpSpPr>
          <p:cNvPr id="71" name="그룹 225"/>
          <p:cNvGrpSpPr>
            <a:grpSpLocks/>
          </p:cNvGrpSpPr>
          <p:nvPr/>
        </p:nvGrpSpPr>
        <p:grpSpPr bwMode="auto">
          <a:xfrm>
            <a:off x="4378811" y="6171139"/>
            <a:ext cx="1061198" cy="329257"/>
            <a:chOff x="908693" y="4233392"/>
            <a:chExt cx="1223594" cy="287566"/>
          </a:xfrm>
        </p:grpSpPr>
        <p:sp>
          <p:nvSpPr>
            <p:cNvPr id="359" name="직사각형 358"/>
            <p:cNvSpPr/>
            <p:nvPr/>
          </p:nvSpPr>
          <p:spPr bwMode="auto">
            <a:xfrm>
              <a:off x="908693" y="4233392"/>
              <a:ext cx="1223594" cy="287566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FFFFFF">
                  <a:lumMod val="65000"/>
                </a:srgbClr>
              </a:solidFill>
              <a:round/>
              <a:headEnd/>
              <a:tailEnd/>
            </a:ln>
          </p:spPr>
          <p:txBody>
            <a:bodyPr wrap="none" lIns="83969" tIns="41985" rIns="83969" bIns="41985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800" kern="0" spc="-70" dirty="0">
                <a:solidFill>
                  <a:srgbClr val="3F3F3F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  <a:cs typeface="굴림" pitchFamily="50" charset="-127"/>
                <a:sym typeface="Monotype Sorts" pitchFamily="2" charset="2"/>
              </a:endParaRPr>
            </a:p>
          </p:txBody>
        </p:sp>
        <p:sp>
          <p:nvSpPr>
            <p:cNvPr id="360" name="Text Box 36"/>
            <p:cNvSpPr txBox="1">
              <a:spLocks noChangeArrowheads="1"/>
            </p:cNvSpPr>
            <p:nvPr/>
          </p:nvSpPr>
          <p:spPr bwMode="auto">
            <a:xfrm>
              <a:off x="1021095" y="4309974"/>
              <a:ext cx="919895" cy="13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ko-KR" altLang="en-US" sz="1000"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인프라운영팀</a:t>
              </a:r>
            </a:p>
          </p:txBody>
        </p:sp>
      </p:grpSp>
      <p:cxnSp>
        <p:nvCxnSpPr>
          <p:cNvPr id="361" name="꺾인 연결선 270"/>
          <p:cNvCxnSpPr>
            <a:cxnSpLocks noChangeShapeType="1"/>
            <a:stCxn id="359" idx="1"/>
          </p:cNvCxnSpPr>
          <p:nvPr/>
        </p:nvCxnSpPr>
        <p:spPr bwMode="auto">
          <a:xfrm rot="10800000">
            <a:off x="4187181" y="4291954"/>
            <a:ext cx="191631" cy="2043814"/>
          </a:xfrm>
          <a:prstGeom prst="bentConnector2">
            <a:avLst/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sp>
        <p:nvSpPr>
          <p:cNvPr id="301" name="모서리가 둥근 직사각형 300"/>
          <p:cNvSpPr/>
          <p:nvPr/>
        </p:nvSpPr>
        <p:spPr bwMode="auto">
          <a:xfrm>
            <a:off x="2837546" y="2890838"/>
            <a:ext cx="1170332" cy="329154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31750" algn="ctr">
            <a:gradFill flip="none" rotWithShape="1">
              <a:gsLst>
                <a:gs pos="49000">
                  <a:srgbClr val="00ACDC"/>
                </a:gs>
                <a:gs pos="50000">
                  <a:srgbClr val="21409A"/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indent="-159591" algn="ctr" defTabSz="1018844" latinLnBrk="0">
              <a:buClr>
                <a:schemeClr val="tx1">
                  <a:lumMod val="85000"/>
                  <a:lumOff val="15000"/>
                </a:schemeClr>
              </a:buClr>
              <a:buSzPct val="80000"/>
              <a:tabLst>
                <a:tab pos="5647302" algn="l"/>
              </a:tabLst>
            </a:pPr>
            <a:r>
              <a:rPr lang="en-US" altLang="ko-KR" sz="12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  <a:sym typeface="Monotype Sorts" pitchFamily="2" charset="2"/>
              </a:rPr>
              <a:t>CEO</a:t>
            </a:r>
          </a:p>
        </p:txBody>
      </p:sp>
      <p:pic>
        <p:nvPicPr>
          <p:cNvPr id="363" name="Picture 2" descr="E:\png\1332395321_Account and Control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-3596" r="1" b="20610"/>
          <a:stretch/>
        </p:blipFill>
        <p:spPr bwMode="auto">
          <a:xfrm>
            <a:off x="2846590" y="2960307"/>
            <a:ext cx="296392" cy="241304"/>
          </a:xfrm>
          <a:prstGeom prst="rect">
            <a:avLst/>
          </a:prstGeom>
          <a:noFill/>
        </p:spPr>
      </p:pic>
      <p:graphicFrame>
        <p:nvGraphicFramePr>
          <p:cNvPr id="364" name="Group 2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28514"/>
              </p:ext>
            </p:extLst>
          </p:nvPr>
        </p:nvGraphicFramePr>
        <p:xfrm>
          <a:off x="553154" y="7202642"/>
          <a:ext cx="5755571" cy="2072890"/>
        </p:xfrm>
        <a:graphic>
          <a:graphicData uri="http://schemas.openxmlformats.org/drawingml/2006/table">
            <a:tbl>
              <a:tblPr/>
              <a:tblGrid>
                <a:gridCol w="95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9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기술분야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경영지원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Java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.Net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인프라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모바일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기타</a:t>
                      </a:r>
                      <a:b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</a:b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(DW,SAP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등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)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특급기술자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17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33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7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고급기술자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43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7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중급기술자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-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41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28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8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초급기술자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57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7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합 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131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109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29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17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31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1" name="Rectangle 204"/>
          <p:cNvSpPr>
            <a:spLocks noChangeArrowheads="1"/>
          </p:cNvSpPr>
          <p:nvPr/>
        </p:nvSpPr>
        <p:spPr bwMode="auto">
          <a:xfrm>
            <a:off x="593075" y="3982800"/>
            <a:ext cx="1080000" cy="360000"/>
          </a:xfrm>
          <a:prstGeom prst="rect">
            <a:avLst/>
          </a:prstGeom>
          <a:solidFill>
            <a:srgbClr val="00ACDC"/>
          </a:soli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indent="-159591" algn="ctr" defTabSz="1018844" latinLnBrk="0"/>
            <a:r>
              <a:rPr lang="ko-KR" altLang="en-US" sz="1100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  <a:sym typeface="Monotype Sorts"/>
              </a:rPr>
              <a:t>마케팅사업부</a:t>
            </a:r>
          </a:p>
        </p:txBody>
      </p:sp>
      <p:sp>
        <p:nvSpPr>
          <p:cNvPr id="314" name="Rectangle 204"/>
          <p:cNvSpPr>
            <a:spLocks noChangeArrowheads="1"/>
          </p:cNvSpPr>
          <p:nvPr/>
        </p:nvSpPr>
        <p:spPr bwMode="auto">
          <a:xfrm>
            <a:off x="2114447" y="3982800"/>
            <a:ext cx="1080000" cy="360000"/>
          </a:xfrm>
          <a:prstGeom prst="rect">
            <a:avLst/>
          </a:prstGeom>
          <a:solidFill>
            <a:srgbClr val="00ACDC"/>
          </a:soli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indent="-159591" algn="ctr" defTabSz="1018844" latinLnBrk="0"/>
            <a:r>
              <a:rPr lang="en-US" altLang="ko-KR" sz="1100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  <a:sym typeface="Monotype Sorts"/>
              </a:rPr>
              <a:t>e</a:t>
            </a:r>
            <a:r>
              <a:rPr lang="ko-KR" altLang="en-US" sz="1100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  <a:sym typeface="Monotype Sorts"/>
              </a:rPr>
              <a:t>솔루션 사업부</a:t>
            </a:r>
          </a:p>
        </p:txBody>
      </p:sp>
      <p:sp>
        <p:nvSpPr>
          <p:cNvPr id="317" name="Rectangle 204"/>
          <p:cNvSpPr>
            <a:spLocks noChangeArrowheads="1"/>
          </p:cNvSpPr>
          <p:nvPr/>
        </p:nvSpPr>
        <p:spPr bwMode="auto">
          <a:xfrm>
            <a:off x="3635819" y="3982800"/>
            <a:ext cx="1080000" cy="360000"/>
          </a:xfrm>
          <a:prstGeom prst="rect">
            <a:avLst/>
          </a:prstGeom>
          <a:solidFill>
            <a:srgbClr val="00ACDC"/>
          </a:soli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indent="-159591" algn="ctr" defTabSz="1018844" latinLnBrk="0"/>
            <a:r>
              <a:rPr lang="en-US" altLang="ko-KR" sz="1100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  <a:sym typeface="Monotype Sorts"/>
              </a:rPr>
              <a:t>APPL.</a:t>
            </a:r>
            <a:r>
              <a:rPr lang="ko-KR" altLang="en-US" sz="1100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  <a:sym typeface="Monotype Sorts"/>
              </a:rPr>
              <a:t>사업부</a:t>
            </a:r>
          </a:p>
        </p:txBody>
      </p:sp>
      <p:sp>
        <p:nvSpPr>
          <p:cNvPr id="320" name="Rectangle 204"/>
          <p:cNvSpPr>
            <a:spLocks noChangeArrowheads="1"/>
          </p:cNvSpPr>
          <p:nvPr/>
        </p:nvSpPr>
        <p:spPr bwMode="auto">
          <a:xfrm>
            <a:off x="5157192" y="3982800"/>
            <a:ext cx="1080000" cy="360000"/>
          </a:xfrm>
          <a:prstGeom prst="rect">
            <a:avLst/>
          </a:prstGeom>
          <a:solidFill>
            <a:srgbClr val="00ACDC"/>
          </a:soli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indent="-159591" algn="ctr" defTabSz="1018844" latinLnBrk="0"/>
            <a:r>
              <a:rPr lang="ko-KR" altLang="en-US" sz="1100" kern="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  <a:sym typeface="Monotype Sorts"/>
              </a:rPr>
              <a:t>경영지원팀</a:t>
            </a:r>
            <a:endParaRPr lang="ko-KR" altLang="en-US" sz="1100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Rix모던고딕 B" panose="02020603020101020101" pitchFamily="18" charset="-127"/>
              <a:ea typeface="Rix모던고딕 B" panose="02020603020101020101" pitchFamily="18" charset="-127"/>
              <a:sym typeface="Monotype Sorts"/>
            </a:endParaRPr>
          </a:p>
        </p:txBody>
      </p:sp>
      <p:cxnSp>
        <p:nvCxnSpPr>
          <p:cNvPr id="245" name="꺾인 연결선 270"/>
          <p:cNvCxnSpPr>
            <a:cxnSpLocks noChangeShapeType="1"/>
            <a:stCxn id="317" idx="0"/>
            <a:endCxn id="301" idx="2"/>
          </p:cNvCxnSpPr>
          <p:nvPr/>
        </p:nvCxnSpPr>
        <p:spPr bwMode="auto">
          <a:xfrm rot="16200000" flipV="1">
            <a:off x="3417862" y="3224842"/>
            <a:ext cx="762808" cy="75310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FFFFFF">
                <a:lumMod val="65000"/>
              </a:srgbClr>
            </a:solidFill>
            <a:prstDash val="solid"/>
            <a:tailEnd type="none" w="med" len="med"/>
          </a:ln>
          <a:effectLst/>
        </p:spPr>
      </p:cxn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5670736" y="1072980"/>
            <a:ext cx="637995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2.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조직 및 인원</a:t>
            </a:r>
          </a:p>
        </p:txBody>
      </p:sp>
    </p:spTree>
    <p:extLst>
      <p:ext uri="{BB962C8B-B14F-4D97-AF65-F5344CB8AC3E}">
        <p14:creationId xmlns:p14="http://schemas.microsoft.com/office/powerpoint/2010/main" val="406986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주요사업내용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제안사는</a:t>
            </a:r>
            <a:r>
              <a:rPr lang="ko-KR" altLang="en-US" dirty="0"/>
              <a:t> 시스템통합</a:t>
            </a:r>
            <a:r>
              <a:rPr lang="en-US" altLang="ko-KR" dirty="0"/>
              <a:t>, IT</a:t>
            </a:r>
            <a:r>
              <a:rPr lang="ko-KR" altLang="en-US" dirty="0"/>
              <a:t>컨설팅</a:t>
            </a:r>
            <a:r>
              <a:rPr lang="en-US" altLang="ko-KR" dirty="0"/>
              <a:t>, </a:t>
            </a:r>
            <a:r>
              <a:rPr lang="ko-KR" altLang="en-US" dirty="0" err="1"/>
              <a:t>아웃소싱</a:t>
            </a:r>
            <a:r>
              <a:rPr lang="ko-KR" altLang="en-US" dirty="0"/>
              <a:t> 등 정보통신분야의  토털 솔루션을 제공하고</a:t>
            </a:r>
            <a:r>
              <a:rPr lang="en-US" altLang="ko-KR" dirty="0"/>
              <a:t>, </a:t>
            </a:r>
            <a:r>
              <a:rPr lang="ko-KR" altLang="en-US" dirty="0"/>
              <a:t>제조</a:t>
            </a:r>
            <a:r>
              <a:rPr lang="en-US" altLang="ko-KR" dirty="0"/>
              <a:t>, </a:t>
            </a:r>
            <a:r>
              <a:rPr lang="ko-KR" altLang="en-US" dirty="0"/>
              <a:t>공공</a:t>
            </a:r>
            <a:r>
              <a:rPr lang="en-US" altLang="ko-KR" dirty="0"/>
              <a:t>, </a:t>
            </a:r>
            <a:r>
              <a:rPr lang="ko-KR" altLang="en-US" dirty="0"/>
              <a:t>서비스</a:t>
            </a:r>
            <a:r>
              <a:rPr lang="en-US" altLang="ko-KR" dirty="0"/>
              <a:t>, </a:t>
            </a:r>
            <a:r>
              <a:rPr lang="ko-KR" altLang="en-US" dirty="0"/>
              <a:t>금융사업 등의 분야에서의 경험을 바탕으로 </a:t>
            </a:r>
            <a:r>
              <a:rPr lang="ko-KR" altLang="en-US" dirty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지속적인 </a:t>
            </a:r>
            <a:r>
              <a:rPr lang="en-US" altLang="ko-KR" dirty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S/W </a:t>
            </a:r>
            <a:r>
              <a:rPr lang="ko-KR" altLang="en-US" dirty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개발능력 배양 및 기술축적을 통한 고객으로부터 신뢰 </a:t>
            </a:r>
            <a:r>
              <a:rPr lang="ko-KR" altLang="en-US" dirty="0"/>
              <a:t>받는 정보화 사회의 선도기업이 되고자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5" name="그룹 60"/>
          <p:cNvGrpSpPr/>
          <p:nvPr/>
        </p:nvGrpSpPr>
        <p:grpSpPr>
          <a:xfrm>
            <a:off x="549275" y="2677295"/>
            <a:ext cx="5759449" cy="228790"/>
            <a:chOff x="718992" y="3509640"/>
            <a:chExt cx="6531375" cy="251963"/>
          </a:xfrm>
        </p:grpSpPr>
        <p:sp>
          <p:nvSpPr>
            <p:cNvPr id="62" name="직사각형 61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63" name="자유형 62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64" name="자유형 63"/>
            <p:cNvSpPr/>
            <p:nvPr/>
          </p:nvSpPr>
          <p:spPr bwMode="auto">
            <a:xfrm>
              <a:off x="723390" y="3510331"/>
              <a:ext cx="294407" cy="251272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65" name="자유형 64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66" name="이등변 삼각형 65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67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주요사업</a:t>
              </a:r>
            </a:p>
          </p:txBody>
        </p:sp>
      </p:grpSp>
      <p:sp>
        <p:nvSpPr>
          <p:cNvPr id="149" name="Rectangle 153" descr="채우기1-01"/>
          <p:cNvSpPr>
            <a:spLocks noChangeArrowheads="1"/>
          </p:cNvSpPr>
          <p:nvPr/>
        </p:nvSpPr>
        <p:spPr bwMode="auto">
          <a:xfrm flipH="1">
            <a:off x="549275" y="3266899"/>
            <a:ext cx="2630994" cy="580957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indent="-159591" algn="ctr" defTabSz="1018844" latinLnBrk="0"/>
            <a:endParaRPr lang="ko-KR" altLang="en-US" sz="1100" kern="0" dirty="0"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pic>
        <p:nvPicPr>
          <p:cNvPr id="150" name="Picture 72" descr="악세사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10800000" flipH="1">
            <a:off x="2645920" y="3318938"/>
            <a:ext cx="171782" cy="57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AutoShape 121"/>
          <p:cNvSpPr>
            <a:spLocks noChangeArrowheads="1"/>
          </p:cNvSpPr>
          <p:nvPr/>
        </p:nvSpPr>
        <p:spPr bwMode="gray">
          <a:xfrm>
            <a:off x="869929" y="3520944"/>
            <a:ext cx="1842792" cy="5298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r>
              <a:rPr lang="ko-KR" altLang="en-US" sz="1100" b="0" kern="0" dirty="0">
                <a:ea typeface="Rix모던고딕 B" panose="02020603020101020101" pitchFamily="18" charset="-127"/>
              </a:rPr>
              <a:t>업무용 소프트웨어 개발 </a:t>
            </a:r>
            <a:endParaRPr lang="en-US" altLang="ko-KR" sz="1100" b="0" kern="0" dirty="0">
              <a:ea typeface="Rix모던고딕 B" panose="02020603020101020101" pitchFamily="18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위주의 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SI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에서 고부가가치형 </a:t>
            </a:r>
            <a:b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</a:b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SI 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및 컨설팅 다년간의 </a:t>
            </a:r>
            <a:b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</a:b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다양한 프로젝트 수행 경험과 노하우를 바탕으로 자체 방법론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/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솔루션에 기반한 </a:t>
            </a:r>
            <a:r>
              <a:rPr lang="ko-KR" altLang="en-US" sz="1000" b="0" dirty="0" err="1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고수익성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 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SI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프로젝트를 주도하며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, 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뛰어난 문제해결 및 정보시스템 분석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/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설계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/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평가 능력을 통한 실질적 컨설팅 수행에 매진</a:t>
            </a: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endParaRPr lang="ko-KR" altLang="en-US" sz="1000" b="0" dirty="0">
              <a:solidFill>
                <a:srgbClr val="000000"/>
              </a:solidFill>
              <a:latin typeface="Rix모던고딕 M" pitchFamily="18" charset="-127"/>
              <a:ea typeface="Rix모던고딕 M" pitchFamily="18" charset="-127"/>
              <a:cs typeface="굴림" pitchFamily="50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endParaRPr lang="ko-KR" altLang="en-US" sz="1000" b="0" dirty="0">
              <a:solidFill>
                <a:srgbClr val="000000"/>
              </a:solidFill>
              <a:latin typeface="Rix모던고딕 M" pitchFamily="18" charset="-127"/>
              <a:ea typeface="Rix모던고딕 M" pitchFamily="18" charset="-127"/>
              <a:cs typeface="굴림" pitchFamily="50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r>
              <a:rPr lang="ko-KR" altLang="en-US" sz="1100" b="0" kern="0" dirty="0">
                <a:ea typeface="Rix모던고딕 B" panose="02020603020101020101" pitchFamily="18" charset="-127"/>
              </a:rPr>
              <a:t>인터넷 기반 전략사업 추진</a:t>
            </a:r>
            <a:endParaRPr lang="en-US" altLang="ko-KR" sz="1100" b="0" kern="0" dirty="0">
              <a:ea typeface="Rix모던고딕 B" panose="02020603020101020101" pitchFamily="18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E-Commerce, Mobile SI, B2B+B2C 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전문 </a:t>
            </a:r>
            <a:r>
              <a:rPr lang="ko-KR" altLang="en-US" sz="1000" b="0" dirty="0" err="1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컨텐츠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 서비스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, 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종합포탈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(e-Portal) 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서비스</a:t>
            </a:r>
          </a:p>
          <a:p>
            <a:pPr marL="102538" lvl="1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</a:pPr>
            <a:endParaRPr lang="ko-KR" altLang="en-US" sz="1000" b="0" dirty="0">
              <a:solidFill>
                <a:srgbClr val="000000"/>
              </a:solidFill>
              <a:latin typeface="Rix모던고딕 M" pitchFamily="18" charset="-127"/>
              <a:ea typeface="Rix모던고딕 M" pitchFamily="18" charset="-127"/>
              <a:cs typeface="굴림" pitchFamily="50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endParaRPr lang="ko-KR" altLang="en-US" sz="1000" b="0" dirty="0">
              <a:solidFill>
                <a:srgbClr val="000000"/>
              </a:solidFill>
              <a:latin typeface="Rix모던고딕 M" pitchFamily="18" charset="-127"/>
              <a:ea typeface="Rix모던고딕 M" pitchFamily="18" charset="-127"/>
              <a:cs typeface="굴림" pitchFamily="50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r>
              <a:rPr lang="en-US" altLang="ko-KR" sz="1100" kern="0" dirty="0">
                <a:latin typeface="Rix모던고딕 B" pitchFamily="18" charset="-127"/>
                <a:ea typeface="Rix모던고딕 B" pitchFamily="18" charset="-127"/>
              </a:rPr>
              <a:t>Global e-Solution Leader</a:t>
            </a: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국내 사업의 성공적 수행을 바탕으로 해외진출 및 자체 </a:t>
            </a:r>
            <a:r>
              <a:rPr lang="ko-KR" altLang="en-US" sz="1000" b="0" dirty="0" err="1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비즈모델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 현지화 수행</a:t>
            </a:r>
          </a:p>
          <a:p>
            <a:pPr marL="102538" lvl="1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</a:pPr>
            <a:endParaRPr lang="ko-KR" altLang="en-US" sz="1000" b="0" dirty="0">
              <a:solidFill>
                <a:srgbClr val="000000"/>
              </a:solidFill>
              <a:latin typeface="Rix모던고딕 M" pitchFamily="18" charset="-127"/>
              <a:ea typeface="Rix모던고딕 M" pitchFamily="18" charset="-127"/>
              <a:cs typeface="굴림" pitchFamily="50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endParaRPr lang="ko-KR" altLang="en-US" sz="1000" b="0" dirty="0">
              <a:solidFill>
                <a:srgbClr val="000000"/>
              </a:solidFill>
              <a:latin typeface="Rix모던고딕 M" pitchFamily="18" charset="-127"/>
              <a:ea typeface="Rix모던고딕 M" pitchFamily="18" charset="-127"/>
              <a:cs typeface="굴림" pitchFamily="50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r>
              <a:rPr lang="ko-KR" altLang="en-US" sz="1100" b="0" kern="0" dirty="0">
                <a:ea typeface="Rix모던고딕 B" panose="02020603020101020101" pitchFamily="18" charset="-127"/>
              </a:rPr>
              <a:t>산업별 솔루션 제공</a:t>
            </a:r>
            <a:endParaRPr lang="en-US" altLang="ko-KR" sz="1100" b="0" kern="0" dirty="0">
              <a:ea typeface="Rix모던고딕 B" panose="02020603020101020101" pitchFamily="18" charset="-127"/>
            </a:endParaRPr>
          </a:p>
          <a:p>
            <a:pPr latinLnBrk="0"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ts val="1000"/>
            </a:pP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공공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,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금융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,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물류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,</a:t>
            </a:r>
            <a:r>
              <a:rPr lang="ko-KR" altLang="en-US" sz="1000" b="0" dirty="0" err="1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텔레콤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,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에너지</a:t>
            </a:r>
            <a:r>
              <a:rPr lang="en-US" altLang="ko-KR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/</a:t>
            </a:r>
            <a:r>
              <a:rPr lang="ko-KR" altLang="en-US" sz="1000" b="0" dirty="0" err="1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화학등</a:t>
            </a:r>
            <a:r>
              <a:rPr lang="ko-KR" altLang="en-US" sz="1000" b="0" dirty="0">
                <a:solidFill>
                  <a:srgbClr val="000000"/>
                </a:solidFill>
                <a:latin typeface="Rix모던고딕 M" pitchFamily="18" charset="-127"/>
                <a:ea typeface="Rix모던고딕 M" pitchFamily="18" charset="-127"/>
                <a:cs typeface="굴림" pitchFamily="50" charset="-127"/>
              </a:rPr>
              <a:t> 산업별 구축 경험을 바탕으로 최상의 솔루션 제공</a:t>
            </a:r>
          </a:p>
          <a:p>
            <a:pPr marL="101600" lvl="1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</a:pPr>
            <a:endParaRPr lang="ko-KR" altLang="en-US" sz="1000" b="0" dirty="0">
              <a:solidFill>
                <a:srgbClr val="000000"/>
              </a:solidFill>
              <a:latin typeface="Rix모던고딕 M" pitchFamily="18" charset="-127"/>
              <a:ea typeface="Rix모던고딕 M" pitchFamily="18" charset="-127"/>
              <a:cs typeface="굴림" pitchFamily="50" charset="-127"/>
            </a:endParaRPr>
          </a:p>
        </p:txBody>
      </p:sp>
      <p:sp>
        <p:nvSpPr>
          <p:cNvPr id="152" name="Rectangle 128"/>
          <p:cNvSpPr>
            <a:spLocks noChangeArrowheads="1"/>
          </p:cNvSpPr>
          <p:nvPr/>
        </p:nvSpPr>
        <p:spPr bwMode="auto">
          <a:xfrm>
            <a:off x="2816322" y="3140718"/>
            <a:ext cx="3492403" cy="6061933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91422" tIns="45711" rIns="91422" bIns="45711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sz="2000" baseline="-2500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153" name="왼쪽 대괄호 152"/>
          <p:cNvSpPr/>
          <p:nvPr/>
        </p:nvSpPr>
        <p:spPr bwMode="auto">
          <a:xfrm>
            <a:off x="2816322" y="3140718"/>
            <a:ext cx="124045" cy="6061933"/>
          </a:xfrm>
          <a:prstGeom prst="leftBracket">
            <a:avLst>
              <a:gd name="adj" fmla="val 0"/>
            </a:avLst>
          </a:prstGeom>
          <a:noFill/>
          <a:ln w="31750" cap="flat" cmpd="sng" algn="ctr">
            <a:solidFill>
              <a:srgbClr val="00AC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indent="0" algn="r" defTabSz="93662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pic>
        <p:nvPicPr>
          <p:cNvPr id="154" name="Picture 11" descr="C:\Users\hipt3\Desktop\aa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3920" y="3532374"/>
            <a:ext cx="166858" cy="157891"/>
          </a:xfrm>
          <a:prstGeom prst="rect">
            <a:avLst/>
          </a:prstGeom>
          <a:noFill/>
        </p:spPr>
      </p:pic>
      <p:pic>
        <p:nvPicPr>
          <p:cNvPr id="155" name="Picture 11" descr="C:\Users\hipt3\Desktop\aa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3920" y="5643114"/>
            <a:ext cx="166858" cy="157891"/>
          </a:xfrm>
          <a:prstGeom prst="rect">
            <a:avLst/>
          </a:prstGeom>
          <a:noFill/>
        </p:spPr>
      </p:pic>
      <p:pic>
        <p:nvPicPr>
          <p:cNvPr id="156" name="Picture 11" descr="C:\Users\hipt3\Desktop\aa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3920" y="6712156"/>
            <a:ext cx="166858" cy="157891"/>
          </a:xfrm>
          <a:prstGeom prst="rect">
            <a:avLst/>
          </a:prstGeom>
          <a:noFill/>
        </p:spPr>
      </p:pic>
      <p:pic>
        <p:nvPicPr>
          <p:cNvPr id="157" name="Picture 11" descr="C:\Users\hipt3\Desktop\aa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3920" y="7732899"/>
            <a:ext cx="166858" cy="157891"/>
          </a:xfrm>
          <a:prstGeom prst="rect">
            <a:avLst/>
          </a:prstGeom>
          <a:noFill/>
        </p:spPr>
      </p:pic>
      <p:sp>
        <p:nvSpPr>
          <p:cNvPr id="158" name="왼쪽 대괄호 157"/>
          <p:cNvSpPr/>
          <p:nvPr/>
        </p:nvSpPr>
        <p:spPr bwMode="auto">
          <a:xfrm flipH="1">
            <a:off x="6184680" y="3140718"/>
            <a:ext cx="124045" cy="6061933"/>
          </a:xfrm>
          <a:prstGeom prst="leftBracket">
            <a:avLst>
              <a:gd name="adj" fmla="val 0"/>
            </a:avLst>
          </a:prstGeom>
          <a:noFill/>
          <a:ln w="31750" cap="flat" cmpd="sng" algn="ctr">
            <a:solidFill>
              <a:srgbClr val="00AC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indent="0" algn="r" defTabSz="93662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159" name="직사각형 158"/>
          <p:cNvSpPr/>
          <p:nvPr/>
        </p:nvSpPr>
        <p:spPr bwMode="auto">
          <a:xfrm rot="18900000">
            <a:off x="3468309" y="5077471"/>
            <a:ext cx="2188425" cy="2188421"/>
          </a:xfrm>
          <a:prstGeom prst="rect">
            <a:avLst/>
          </a:prstGeom>
          <a:pattFill prst="dkUpDiag">
            <a:fgClr>
              <a:srgbClr val="E6E6E6"/>
            </a:fgClr>
            <a:bgClr>
              <a:schemeClr val="bg1"/>
            </a:bgClr>
          </a:pattFill>
        </p:spPr>
        <p:txBody>
          <a:bodyPr wrap="square" lIns="91422" tIns="45711" rIns="91422" bIns="45711" rtlCol="0" anchor="ctr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71986" marR="0" indent="-71986" defTabSz="914119" eaLnBrk="0" latinLnBrk="0" hangingPunct="0">
              <a:lnSpc>
                <a:spcPct val="100000"/>
              </a:lnSpc>
              <a:spcBef>
                <a:spcPct val="500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ko-KR" altLang="en-US" sz="1400">
              <a:solidFill>
                <a:srgbClr val="000000"/>
              </a:solidFill>
              <a:latin typeface="산돌고딕 L" pitchFamily="18" charset="-127"/>
              <a:ea typeface="산돌고딕 L" pitchFamily="18" charset="-127"/>
            </a:endParaRPr>
          </a:p>
        </p:txBody>
      </p:sp>
      <p:sp>
        <p:nvSpPr>
          <p:cNvPr id="160" name="직사각형 159"/>
          <p:cNvSpPr/>
          <p:nvPr/>
        </p:nvSpPr>
        <p:spPr bwMode="auto">
          <a:xfrm rot="18900000">
            <a:off x="3194145" y="4803308"/>
            <a:ext cx="1068165" cy="106816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00ACDC"/>
            </a:solidFill>
            <a:prstDash val="solid"/>
          </a:ln>
          <a:effectLst>
            <a:innerShdw blurRad="63500" dist="12700" dir="13500000">
              <a:prstClr val="black">
                <a:alpha val="13000"/>
              </a:prstClr>
            </a:innerShdw>
          </a:effectLst>
        </p:spPr>
        <p:txBody>
          <a:bodyPr wrap="square" lIns="35993" tIns="0" rIns="35993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indent="-180939" algn="ctr" defTabSz="935655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400" kern="0">
              <a:ln w="3175">
                <a:noFill/>
              </a:ln>
              <a:latin typeface="Rix모던고딕 B" pitchFamily="18" charset="-127"/>
              <a:ea typeface="Rix모던고딕 B" pitchFamily="18" charset="-127"/>
            </a:endParaRPr>
          </a:p>
        </p:txBody>
      </p:sp>
      <p:sp>
        <p:nvSpPr>
          <p:cNvPr id="161" name="직사각형 160"/>
          <p:cNvSpPr/>
          <p:nvPr/>
        </p:nvSpPr>
        <p:spPr bwMode="auto">
          <a:xfrm rot="18900000">
            <a:off x="4862736" y="4803308"/>
            <a:ext cx="1068165" cy="106816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00ACDC"/>
            </a:solidFill>
            <a:prstDash val="solid"/>
          </a:ln>
          <a:effectLst>
            <a:innerShdw blurRad="63500" dist="12700" dir="13500000">
              <a:prstClr val="black">
                <a:alpha val="13000"/>
              </a:prstClr>
            </a:innerShdw>
          </a:effectLst>
        </p:spPr>
        <p:txBody>
          <a:bodyPr wrap="square" lIns="35993" tIns="0" rIns="35993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indent="-180939" algn="ctr" defTabSz="9356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400" kern="0">
              <a:ln w="3175">
                <a:noFill/>
              </a:ln>
              <a:latin typeface="Rix모던고딕 B" pitchFamily="18" charset="-127"/>
              <a:ea typeface="Rix모던고딕 B" pitchFamily="18" charset="-127"/>
            </a:endParaRPr>
          </a:p>
        </p:txBody>
      </p:sp>
      <p:sp>
        <p:nvSpPr>
          <p:cNvPr id="162" name="Text Box 140"/>
          <p:cNvSpPr txBox="1">
            <a:spLocks noChangeArrowheads="1"/>
          </p:cNvSpPr>
          <p:nvPr/>
        </p:nvSpPr>
        <p:spPr bwMode="auto">
          <a:xfrm>
            <a:off x="4971220" y="5152723"/>
            <a:ext cx="851195" cy="36933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935656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869B0"/>
              </a:buClr>
            </a:pPr>
            <a:r>
              <a:rPr kumimoji="0" lang="en-US" altLang="ko-KR" sz="1200" kern="0" dirty="0">
                <a:solidFill>
                  <a:srgbClr val="000000"/>
                </a:solidFill>
                <a:latin typeface="Rix모던고딕 B" pitchFamily="18" charset="-127"/>
                <a:ea typeface="Rix모던고딕 B" pitchFamily="18" charset="-127"/>
              </a:rPr>
              <a:t>IT</a:t>
            </a:r>
            <a:br>
              <a:rPr kumimoji="0" lang="en-US" altLang="ko-KR" sz="1200" kern="0" dirty="0">
                <a:solidFill>
                  <a:srgbClr val="000000"/>
                </a:solidFill>
                <a:latin typeface="Rix모던고딕 B" pitchFamily="18" charset="-127"/>
                <a:ea typeface="Rix모던고딕 B" pitchFamily="18" charset="-127"/>
              </a:rPr>
            </a:br>
            <a:r>
              <a:rPr kumimoji="0" lang="en-US" altLang="ko-KR" sz="1200" kern="0" dirty="0">
                <a:solidFill>
                  <a:srgbClr val="000000"/>
                </a:solidFill>
                <a:latin typeface="Rix모던고딕 B" pitchFamily="18" charset="-127"/>
                <a:ea typeface="Rix모던고딕 B" pitchFamily="18" charset="-127"/>
              </a:rPr>
              <a:t>Outsourcing</a:t>
            </a:r>
          </a:p>
        </p:txBody>
      </p:sp>
      <p:sp>
        <p:nvSpPr>
          <p:cNvPr id="164" name="Text Box 146"/>
          <p:cNvSpPr txBox="1">
            <a:spLocks noChangeArrowheads="1"/>
          </p:cNvSpPr>
          <p:nvPr/>
        </p:nvSpPr>
        <p:spPr bwMode="auto">
          <a:xfrm>
            <a:off x="3436481" y="5245056"/>
            <a:ext cx="583493" cy="18466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935656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869B0"/>
              </a:buClr>
            </a:pPr>
            <a:r>
              <a:rPr kumimoji="0" lang="en-US" altLang="ko-KR" sz="1200" kern="0" dirty="0">
                <a:solidFill>
                  <a:srgbClr val="000000"/>
                </a:solidFill>
                <a:latin typeface="Rix모던고딕 B" pitchFamily="18" charset="-127"/>
                <a:ea typeface="Rix모던고딕 B" pitchFamily="18" charset="-127"/>
              </a:rPr>
              <a:t>IT </a:t>
            </a:r>
            <a:r>
              <a:rPr kumimoji="0" lang="ko-KR" altLang="en-US" sz="1200" kern="0" dirty="0">
                <a:solidFill>
                  <a:srgbClr val="000000"/>
                </a:solidFill>
                <a:latin typeface="Rix모던고딕 B" pitchFamily="18" charset="-127"/>
                <a:ea typeface="Rix모던고딕 B" pitchFamily="18" charset="-127"/>
              </a:rPr>
              <a:t>컨설팅</a:t>
            </a:r>
          </a:p>
        </p:txBody>
      </p:sp>
      <p:pic>
        <p:nvPicPr>
          <p:cNvPr id="165" name="Picture 3" descr="C:\Users\kbh\Desktop\사람\사람_남자\PNG\남자_둘_노트북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25920" y="6324881"/>
            <a:ext cx="715228" cy="67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직사각형 173"/>
          <p:cNvSpPr/>
          <p:nvPr/>
        </p:nvSpPr>
        <p:spPr bwMode="auto">
          <a:xfrm rot="18900000">
            <a:off x="3194145" y="6471897"/>
            <a:ext cx="1068165" cy="106816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00ACDC"/>
            </a:solidFill>
            <a:prstDash val="solid"/>
          </a:ln>
          <a:effectLst>
            <a:innerShdw blurRad="63500" dist="12700" dir="13500000">
              <a:prstClr val="black">
                <a:alpha val="13000"/>
              </a:prstClr>
            </a:innerShdw>
          </a:effectLst>
        </p:spPr>
        <p:txBody>
          <a:bodyPr wrap="square" lIns="35993" tIns="0" rIns="35993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indent="-180939" algn="ctr" defTabSz="935655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400" kern="0">
              <a:ln w="3175">
                <a:noFill/>
              </a:ln>
              <a:latin typeface="Rix모던고딕 B" pitchFamily="18" charset="-127"/>
              <a:ea typeface="Rix모던고딕 B" pitchFamily="18" charset="-127"/>
            </a:endParaRPr>
          </a:p>
        </p:txBody>
      </p:sp>
      <p:sp>
        <p:nvSpPr>
          <p:cNvPr id="176" name="직사각형 175"/>
          <p:cNvSpPr/>
          <p:nvPr/>
        </p:nvSpPr>
        <p:spPr bwMode="auto">
          <a:xfrm rot="18900000">
            <a:off x="4862736" y="6471897"/>
            <a:ext cx="1068165" cy="106816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00ACDC"/>
            </a:solidFill>
            <a:prstDash val="solid"/>
          </a:ln>
          <a:effectLst>
            <a:innerShdw blurRad="63500" dist="12700" dir="13500000">
              <a:prstClr val="black">
                <a:alpha val="13000"/>
              </a:prstClr>
            </a:innerShdw>
          </a:effectLst>
        </p:spPr>
        <p:txBody>
          <a:bodyPr wrap="square" lIns="35993" tIns="0" rIns="35993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indent="-180939" algn="ctr" defTabSz="935655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400" kern="0">
              <a:ln w="3175">
                <a:noFill/>
              </a:ln>
              <a:latin typeface="Rix모던고딕 B" pitchFamily="18" charset="-127"/>
              <a:ea typeface="Rix모던고딕 B" pitchFamily="18" charset="-127"/>
            </a:endParaRPr>
          </a:p>
        </p:txBody>
      </p:sp>
      <p:sp>
        <p:nvSpPr>
          <p:cNvPr id="179" name="Text Box 141"/>
          <p:cNvSpPr txBox="1">
            <a:spLocks noChangeArrowheads="1"/>
          </p:cNvSpPr>
          <p:nvPr/>
        </p:nvSpPr>
        <p:spPr bwMode="auto">
          <a:xfrm>
            <a:off x="5032135" y="6913645"/>
            <a:ext cx="729367" cy="18466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935656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869B0"/>
              </a:buClr>
            </a:pPr>
            <a:r>
              <a:rPr kumimoji="0" lang="ko-KR" altLang="en-US" sz="1200" kern="0" dirty="0">
                <a:solidFill>
                  <a:srgbClr val="000000"/>
                </a:solidFill>
                <a:latin typeface="Rix모던고딕 B" pitchFamily="18" charset="-127"/>
                <a:ea typeface="Rix모던고딕 B" pitchFamily="18" charset="-127"/>
              </a:rPr>
              <a:t>솔루션 사업</a:t>
            </a:r>
          </a:p>
        </p:txBody>
      </p:sp>
      <p:sp>
        <p:nvSpPr>
          <p:cNvPr id="180" name="Text Box 143"/>
          <p:cNvSpPr txBox="1">
            <a:spLocks noChangeArrowheads="1"/>
          </p:cNvSpPr>
          <p:nvPr/>
        </p:nvSpPr>
        <p:spPr bwMode="auto">
          <a:xfrm>
            <a:off x="3499799" y="6913645"/>
            <a:ext cx="456856" cy="18466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935656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869B0"/>
              </a:buClr>
            </a:pPr>
            <a:r>
              <a:rPr kumimoji="0" lang="en-US" altLang="ko-KR" sz="1200" kern="0" dirty="0">
                <a:solidFill>
                  <a:srgbClr val="000000"/>
                </a:solidFill>
                <a:latin typeface="Rix모던고딕 B" pitchFamily="18" charset="-127"/>
                <a:ea typeface="Rix모던고딕 B" pitchFamily="18" charset="-127"/>
              </a:rPr>
              <a:t>SI </a:t>
            </a:r>
            <a:r>
              <a:rPr kumimoji="0" lang="ko-KR" altLang="en-US" sz="1200" kern="0" dirty="0">
                <a:solidFill>
                  <a:srgbClr val="000000"/>
                </a:solidFill>
                <a:latin typeface="Rix모던고딕 B" pitchFamily="18" charset="-127"/>
                <a:ea typeface="Rix모던고딕 B" pitchFamily="18" charset="-127"/>
              </a:rPr>
              <a:t>사업</a:t>
            </a:r>
          </a:p>
        </p:txBody>
      </p:sp>
      <p:sp>
        <p:nvSpPr>
          <p:cNvPr id="181" name="Rectangle 88"/>
          <p:cNvSpPr>
            <a:spLocks noChangeArrowheads="1"/>
          </p:cNvSpPr>
          <p:nvPr/>
        </p:nvSpPr>
        <p:spPr bwMode="auto">
          <a:xfrm>
            <a:off x="3457409" y="5745572"/>
            <a:ext cx="2261572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  <a:effectLst>
            <a:prstShdw prst="shdw18" dist="17961" dir="13500000">
              <a:srgbClr val="00CC9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-159591" algn="ctr" defTabSz="1018844" eaLnBrk="1" latinLnBrk="0" hangingPunct="1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80000"/>
              <a:buFontTx/>
              <a:buNone/>
              <a:tabLst>
                <a:tab pos="5647302" algn="l"/>
              </a:tabLst>
              <a:defRPr/>
            </a:pPr>
            <a:r>
              <a:rPr lang="en-US" altLang="ko-KR" sz="14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Total IT </a:t>
            </a:r>
          </a:p>
          <a:p>
            <a:pPr marL="0" marR="0" lvl="0" indent="-159591" algn="ctr" defTabSz="1018844" eaLnBrk="1" latinLnBrk="0" hangingPunct="1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80000"/>
              <a:buFontTx/>
              <a:buNone/>
              <a:tabLst>
                <a:tab pos="5647302" algn="l"/>
              </a:tabLst>
              <a:defRPr/>
            </a:pPr>
            <a:r>
              <a:rPr lang="en-US" altLang="ko-KR" sz="1400" kern="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Service Provider</a:t>
            </a:r>
          </a:p>
        </p:txBody>
      </p:sp>
      <p:sp>
        <p:nvSpPr>
          <p:cNvPr id="182" name="직사각형 181"/>
          <p:cNvSpPr/>
          <p:nvPr/>
        </p:nvSpPr>
        <p:spPr>
          <a:xfrm>
            <a:off x="3212976" y="3369308"/>
            <a:ext cx="1008112" cy="1134401"/>
          </a:xfrm>
          <a:prstGeom prst="rect">
            <a:avLst/>
          </a:prstGeom>
        </p:spPr>
        <p:txBody>
          <a:bodyPr wrap="square" lIns="82031" tIns="41015" rIns="82031" bIns="4101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ISP/BPR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SI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컨설팅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EA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컨설팅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EIS/EIP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BCP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컨설팅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IFRS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컨설팅</a:t>
            </a:r>
          </a:p>
        </p:txBody>
      </p:sp>
      <p:sp>
        <p:nvSpPr>
          <p:cNvPr id="195" name="직사각형 194"/>
          <p:cNvSpPr/>
          <p:nvPr/>
        </p:nvSpPr>
        <p:spPr>
          <a:xfrm>
            <a:off x="4981196" y="3369308"/>
            <a:ext cx="1265506" cy="929217"/>
          </a:xfrm>
          <a:prstGeom prst="rect">
            <a:avLst/>
          </a:prstGeom>
        </p:spPr>
        <p:txBody>
          <a:bodyPr wrap="square" lIns="82031" tIns="41015" rIns="82031" bIns="4101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공공분야 개발운영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금융분야 개발운영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서비스분야 개발운영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제조분야 개발운영</a:t>
            </a:r>
          </a:p>
        </p:txBody>
      </p:sp>
      <p:sp>
        <p:nvSpPr>
          <p:cNvPr id="196" name="직사각형 195"/>
          <p:cNvSpPr/>
          <p:nvPr/>
        </p:nvSpPr>
        <p:spPr>
          <a:xfrm>
            <a:off x="3212976" y="7857440"/>
            <a:ext cx="1008112" cy="1031809"/>
          </a:xfrm>
          <a:prstGeom prst="rect">
            <a:avLst/>
          </a:prstGeom>
        </p:spPr>
        <p:txBody>
          <a:bodyPr wrap="square" lIns="82031" tIns="41015" rIns="82031" bIns="4101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시스템 개발 제조</a:t>
            </a: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서비스</a:t>
            </a: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,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공공</a:t>
            </a: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,</a:t>
            </a:r>
            <a:r>
              <a:rPr lang="ko-KR" altLang="en-US" sz="1000" dirty="0" err="1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금융등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 </a:t>
            </a:r>
          </a:p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S/W Package 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개발</a:t>
            </a:r>
            <a:r>
              <a:rPr lang="en-US" altLang="ko-KR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/</a:t>
            </a: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판매</a:t>
            </a:r>
          </a:p>
        </p:txBody>
      </p:sp>
      <p:sp>
        <p:nvSpPr>
          <p:cNvPr id="209" name="직사각형 208"/>
          <p:cNvSpPr/>
          <p:nvPr/>
        </p:nvSpPr>
        <p:spPr>
          <a:xfrm>
            <a:off x="4981196" y="7857440"/>
            <a:ext cx="1170929" cy="544496"/>
          </a:xfrm>
          <a:prstGeom prst="rect">
            <a:avLst/>
          </a:prstGeom>
        </p:spPr>
        <p:txBody>
          <a:bodyPr wrap="square" lIns="82031" tIns="41015" rIns="82031" bIns="4101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112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224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336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44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5561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2672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199785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6897" algn="l" defTabSz="914224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93994" indent="-93994" defTabSz="820308" latinLnBrk="0">
              <a:spcBef>
                <a:spcPts val="90"/>
              </a:spcBef>
              <a:spcAft>
                <a:spcPts val="90"/>
              </a:spcAft>
              <a:buClr>
                <a:schemeClr val="bg1">
                  <a:lumMod val="65000"/>
                </a:schemeClr>
              </a:buClr>
              <a:buSzPts val="1000"/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굴림" pitchFamily="50" charset="-127"/>
              </a:rPr>
              <a:t>휴대폰 단말기 유통관리 솔루션 개발 및 설치 운영 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5632265" y="1072980"/>
            <a:ext cx="676467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3.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주요사업내용</a:t>
            </a:r>
          </a:p>
        </p:txBody>
      </p:sp>
    </p:spTree>
    <p:extLst>
      <p:ext uri="{BB962C8B-B14F-4D97-AF65-F5344CB8AC3E}">
        <p14:creationId xmlns:p14="http://schemas.microsoft.com/office/powerpoint/2010/main" val="83610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주요사업실적 </a:t>
            </a:r>
            <a:r>
              <a:rPr lang="en-US" altLang="ko-KR" dirty="0"/>
              <a:t>(1/4)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제안사는</a:t>
            </a:r>
            <a:r>
              <a:rPr lang="ko-KR" altLang="en-US" dirty="0"/>
              <a:t>  「글로벌 물류</a:t>
            </a:r>
            <a:r>
              <a:rPr lang="en-US" altLang="ko-KR" dirty="0"/>
              <a:t>·</a:t>
            </a:r>
            <a:r>
              <a:rPr lang="ko-KR" altLang="en-US" dirty="0"/>
              <a:t>무역 정보망 구축</a:t>
            </a:r>
            <a:r>
              <a:rPr lang="en-US" altLang="ko-KR" dirty="0"/>
              <a:t>(2,3</a:t>
            </a:r>
            <a:r>
              <a:rPr lang="ko-KR" altLang="en-US" dirty="0"/>
              <a:t>단계</a:t>
            </a:r>
            <a:r>
              <a:rPr lang="en-US" altLang="ko-KR" dirty="0"/>
              <a:t>)</a:t>
            </a:r>
            <a:r>
              <a:rPr lang="ko-KR" altLang="en-US" dirty="0"/>
              <a:t>」등의  공공사업과  </a:t>
            </a:r>
            <a:r>
              <a:rPr lang="ko-KR" altLang="en-US" dirty="0" err="1"/>
              <a:t>더케이</a:t>
            </a:r>
            <a:r>
              <a:rPr lang="en-US" altLang="ko-KR" dirty="0"/>
              <a:t>, </a:t>
            </a:r>
            <a:r>
              <a:rPr lang="ko-KR" altLang="en-US" dirty="0" err="1"/>
              <a:t>쌍용화재등의</a:t>
            </a:r>
            <a:r>
              <a:rPr lang="ko-KR" altLang="en-US" dirty="0"/>
              <a:t> 보험</a:t>
            </a:r>
            <a:r>
              <a:rPr lang="en-US" altLang="ko-KR" dirty="0"/>
              <a:t>, SK</a:t>
            </a:r>
            <a:r>
              <a:rPr lang="ko-KR" altLang="en-US" dirty="0"/>
              <a:t>에너지</a:t>
            </a:r>
            <a:r>
              <a:rPr lang="en-US" altLang="ko-KR" dirty="0"/>
              <a:t>,</a:t>
            </a:r>
            <a:r>
              <a:rPr lang="ko-KR" altLang="en-US" dirty="0" err="1"/>
              <a:t>팬텍을</a:t>
            </a:r>
            <a:r>
              <a:rPr lang="ko-KR" altLang="en-US" dirty="0"/>
              <a:t> 포함한 제조 업무 등을 </a:t>
            </a:r>
            <a:r>
              <a:rPr lang="en-US" altLang="ko-KR" dirty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1995</a:t>
            </a:r>
            <a:r>
              <a:rPr lang="ko-KR" altLang="en-US" dirty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년 회사 설립 후 현재까지 다양하게 수행한 경험과 노하우</a:t>
            </a:r>
            <a:r>
              <a:rPr lang="ko-KR" altLang="en-US" dirty="0"/>
              <a:t>를 보유하고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5" name="그룹 16"/>
          <p:cNvGrpSpPr/>
          <p:nvPr/>
        </p:nvGrpSpPr>
        <p:grpSpPr>
          <a:xfrm>
            <a:off x="549275" y="2677295"/>
            <a:ext cx="5759449" cy="228790"/>
            <a:chOff x="718992" y="3509640"/>
            <a:chExt cx="6531375" cy="251963"/>
          </a:xfrm>
        </p:grpSpPr>
        <p:sp>
          <p:nvSpPr>
            <p:cNvPr id="18" name="직사각형 17"/>
            <p:cNvSpPr/>
            <p:nvPr/>
          </p:nvSpPr>
          <p:spPr bwMode="auto">
            <a:xfrm>
              <a:off x="723390" y="3509640"/>
              <a:ext cx="6526977" cy="2519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9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2700" dir="16200000" algn="t" rotWithShape="0">
                <a:srgbClr val="00ACDC"/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defTabSz="840246">
                <a:defRPr/>
              </a:pPr>
              <a:endParaRPr lang="ko-KR" altLang="en-US" sz="1200" b="1" dirty="0">
                <a:latin typeface="굴림" charset="-127"/>
                <a:ea typeface="굴림" charset="-127"/>
              </a:endParaRPr>
            </a:p>
          </p:txBody>
        </p:sp>
        <p:sp>
          <p:nvSpPr>
            <p:cNvPr id="19" name="자유형 18"/>
            <p:cNvSpPr/>
            <p:nvPr/>
          </p:nvSpPr>
          <p:spPr bwMode="auto">
            <a:xfrm>
              <a:off x="719424" y="3510331"/>
              <a:ext cx="245614" cy="226625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71463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B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0" name="자유형 19"/>
            <p:cNvSpPr/>
            <p:nvPr/>
          </p:nvSpPr>
          <p:spPr bwMode="auto">
            <a:xfrm>
              <a:off x="723390" y="3510331"/>
              <a:ext cx="294407" cy="251272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71463"/>
                <a:gd name="connsiteY0" fmla="*/ 0 h 285750"/>
                <a:gd name="connsiteX1" fmla="*/ 165 w 271463"/>
                <a:gd name="connsiteY1" fmla="*/ 96285 h 285750"/>
                <a:gd name="connsiteX2" fmla="*/ 2382 w 271463"/>
                <a:gd name="connsiteY2" fmla="*/ 202712 h 285750"/>
                <a:gd name="connsiteX3" fmla="*/ 85725 w 271463"/>
                <a:gd name="connsiteY3" fmla="*/ 285750 h 285750"/>
                <a:gd name="connsiteX4" fmla="*/ 271463 w 271463"/>
                <a:gd name="connsiteY4" fmla="*/ 285750 h 285750"/>
                <a:gd name="connsiteX5" fmla="*/ 0 w 271463"/>
                <a:gd name="connsiteY5" fmla="*/ 0 h 285750"/>
                <a:gd name="connsiteX0" fmla="*/ 34920 w 306383"/>
                <a:gd name="connsiteY0" fmla="*/ 0 h 285750"/>
                <a:gd name="connsiteX1" fmla="*/ 0 w 306383"/>
                <a:gd name="connsiteY1" fmla="*/ 0 h 285750"/>
                <a:gd name="connsiteX2" fmla="*/ 37302 w 306383"/>
                <a:gd name="connsiteY2" fmla="*/ 202712 h 285750"/>
                <a:gd name="connsiteX3" fmla="*/ 120645 w 306383"/>
                <a:gd name="connsiteY3" fmla="*/ 285750 h 285750"/>
                <a:gd name="connsiteX4" fmla="*/ 306383 w 306383"/>
                <a:gd name="connsiteY4" fmla="*/ 285750 h 285750"/>
                <a:gd name="connsiteX5" fmla="*/ 34920 w 306383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37302 w 325392"/>
                <a:gd name="connsiteY2" fmla="*/ 202712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750"/>
                <a:gd name="connsiteX1" fmla="*/ 0 w 325392"/>
                <a:gd name="connsiteY1" fmla="*/ 0 h 285750"/>
                <a:gd name="connsiteX2" fmla="*/ 1 w 325392"/>
                <a:gd name="connsiteY2" fmla="*/ 220289 h 285750"/>
                <a:gd name="connsiteX3" fmla="*/ 120645 w 325392"/>
                <a:gd name="connsiteY3" fmla="*/ 285750 h 285750"/>
                <a:gd name="connsiteX4" fmla="*/ 325392 w 325392"/>
                <a:gd name="connsiteY4" fmla="*/ 285067 h 285750"/>
                <a:gd name="connsiteX5" fmla="*/ 34920 w 325392"/>
                <a:gd name="connsiteY5" fmla="*/ 0 h 285750"/>
                <a:gd name="connsiteX0" fmla="*/ 34920 w 325392"/>
                <a:gd name="connsiteY0" fmla="*/ 0 h 285067"/>
                <a:gd name="connsiteX1" fmla="*/ 0 w 325392"/>
                <a:gd name="connsiteY1" fmla="*/ 0 h 285067"/>
                <a:gd name="connsiteX2" fmla="*/ 1 w 325392"/>
                <a:gd name="connsiteY2" fmla="*/ 220289 h 285067"/>
                <a:gd name="connsiteX3" fmla="*/ 62290 w 325392"/>
                <a:gd name="connsiteY3" fmla="*/ 285067 h 285067"/>
                <a:gd name="connsiteX4" fmla="*/ 325392 w 325392"/>
                <a:gd name="connsiteY4" fmla="*/ 285067 h 285067"/>
                <a:gd name="connsiteX5" fmla="*/ 34920 w 325392"/>
                <a:gd name="connsiteY5" fmla="*/ 0 h 2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92" h="285067">
                  <a:moveTo>
                    <a:pt x="34920" y="0"/>
                  </a:moveTo>
                  <a:lnTo>
                    <a:pt x="0" y="0"/>
                  </a:lnTo>
                  <a:cubicBezTo>
                    <a:pt x="0" y="73430"/>
                    <a:pt x="1" y="146859"/>
                    <a:pt x="1" y="220289"/>
                  </a:cubicBezTo>
                  <a:lnTo>
                    <a:pt x="62290" y="285067"/>
                  </a:lnTo>
                  <a:lnTo>
                    <a:pt x="325392" y="285067"/>
                  </a:lnTo>
                  <a:lnTo>
                    <a:pt x="34920" y="0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6479" tIns="94131" rIns="56479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92551" defTabSz="857165" latinLnBrk="0">
                <a:spcAft>
                  <a:spcPct val="10000"/>
                </a:spcAft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200" kern="0" baseline="-25000" dirty="0">
                <a:solidFill>
                  <a:srgbClr val="000000"/>
                </a:solidFill>
                <a:latin typeface="Rix모던고딕 L" pitchFamily="18" charset="-127"/>
                <a:ea typeface="Rix모던고딕 L" pitchFamily="18" charset="-127"/>
                <a:cs typeface="한컴돋움" pitchFamily="18" charset="2"/>
              </a:endParaRPr>
            </a:p>
          </p:txBody>
        </p:sp>
        <p:sp>
          <p:nvSpPr>
            <p:cNvPr id="23" name="자유형 22"/>
            <p:cNvSpPr/>
            <p:nvPr/>
          </p:nvSpPr>
          <p:spPr bwMode="auto">
            <a:xfrm>
              <a:off x="718992" y="3510330"/>
              <a:ext cx="265116" cy="251273"/>
            </a:xfrm>
            <a:custGeom>
              <a:avLst/>
              <a:gdLst>
                <a:gd name="connsiteX0" fmla="*/ 0 w 261938"/>
                <a:gd name="connsiteY0" fmla="*/ 0 h 285750"/>
                <a:gd name="connsiteX1" fmla="*/ 4763 w 261938"/>
                <a:gd name="connsiteY1" fmla="*/ 19526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3969 w 261938"/>
                <a:gd name="connsiteY1" fmla="*/ 191683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61938"/>
                <a:gd name="connsiteY0" fmla="*/ 0 h 285750"/>
                <a:gd name="connsiteX1" fmla="*/ 2382 w 261938"/>
                <a:gd name="connsiteY1" fmla="*/ 202712 h 285750"/>
                <a:gd name="connsiteX2" fmla="*/ 85725 w 261938"/>
                <a:gd name="connsiteY2" fmla="*/ 285750 h 285750"/>
                <a:gd name="connsiteX3" fmla="*/ 261938 w 261938"/>
                <a:gd name="connsiteY3" fmla="*/ 285750 h 285750"/>
                <a:gd name="connsiteX4" fmla="*/ 0 w 261938"/>
                <a:gd name="connsiteY4" fmla="*/ 0 h 285750"/>
                <a:gd name="connsiteX0" fmla="*/ 0 w 271463"/>
                <a:gd name="connsiteY0" fmla="*/ 0 h 285750"/>
                <a:gd name="connsiteX1" fmla="*/ 2382 w 271463"/>
                <a:gd name="connsiteY1" fmla="*/ 202712 h 285750"/>
                <a:gd name="connsiteX2" fmla="*/ 85725 w 271463"/>
                <a:gd name="connsiteY2" fmla="*/ 285750 h 285750"/>
                <a:gd name="connsiteX3" fmla="*/ 271463 w 271463"/>
                <a:gd name="connsiteY3" fmla="*/ 285750 h 285750"/>
                <a:gd name="connsiteX4" fmla="*/ 0 w 271463"/>
                <a:gd name="connsiteY4" fmla="*/ 0 h 285750"/>
                <a:gd name="connsiteX0" fmla="*/ 0 w 288155"/>
                <a:gd name="connsiteY0" fmla="*/ 0 h 287511"/>
                <a:gd name="connsiteX1" fmla="*/ 2382 w 288155"/>
                <a:gd name="connsiteY1" fmla="*/ 202712 h 287511"/>
                <a:gd name="connsiteX2" fmla="*/ 85725 w 288155"/>
                <a:gd name="connsiteY2" fmla="*/ 285750 h 287511"/>
                <a:gd name="connsiteX3" fmla="*/ 288155 w 288155"/>
                <a:gd name="connsiteY3" fmla="*/ 287511 h 287511"/>
                <a:gd name="connsiteX4" fmla="*/ 0 w 288155"/>
                <a:gd name="connsiteY4" fmla="*/ 0 h 2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55" h="287511">
                  <a:moveTo>
                    <a:pt x="0" y="0"/>
                  </a:moveTo>
                  <a:lnTo>
                    <a:pt x="2382" y="202712"/>
                  </a:lnTo>
                  <a:lnTo>
                    <a:pt x="85725" y="285750"/>
                  </a:lnTo>
                  <a:lnTo>
                    <a:pt x="288155" y="28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09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4" name="이등변 삼각형 23"/>
            <p:cNvSpPr/>
            <p:nvPr/>
          </p:nvSpPr>
          <p:spPr bwMode="auto">
            <a:xfrm flipV="1">
              <a:off x="759748" y="3509640"/>
              <a:ext cx="107990" cy="58956"/>
            </a:xfrm>
            <a:prstGeom prst="triangle">
              <a:avLst>
                <a:gd name="adj" fmla="val 50586"/>
              </a:avLst>
            </a:prstGeom>
            <a:solidFill>
              <a:srgbClr val="00ACDC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92551" indent="-162320" algn="ctr" defTabSz="839376" eaLnBrk="0" hangingPunct="0">
                <a:buClr>
                  <a:srgbClr val="808080"/>
                </a:buClr>
                <a:buFont typeface="Wingdings" pitchFamily="2" charset="2"/>
                <a:buChar char=""/>
                <a:defRPr/>
              </a:pPr>
              <a:endParaRPr lang="ko-KR" altLang="en-US" sz="1000" dirty="0">
                <a:solidFill>
                  <a:schemeClr val="bg1"/>
                </a:solidFill>
                <a:latin typeface="Rix모던고딕 B" pitchFamily="18" charset="-127"/>
                <a:ea typeface="Rix모던고딕 B" pitchFamily="18" charset="-127"/>
                <a:sym typeface="Monotype Sorts"/>
              </a:endParaRPr>
            </a:p>
          </p:txBody>
        </p:sp>
        <p:sp>
          <p:nvSpPr>
            <p:cNvPr id="25" name="Rectangle 227"/>
            <p:cNvSpPr>
              <a:spLocks noChangeArrowheads="1"/>
            </p:cNvSpPr>
            <p:nvPr/>
          </p:nvSpPr>
          <p:spPr bwMode="auto">
            <a:xfrm>
              <a:off x="969866" y="3526894"/>
              <a:ext cx="5761657" cy="2174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vert="horz" wrap="none" lIns="54000" tIns="0" rIns="54000" bIns="1800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66679" indent="-9524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34945" indent="-20636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03209" indent="-31747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69888" indent="-41271" algn="l" defTabSz="934945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5772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2925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080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234" algn="l" defTabSz="914308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defTabSz="820144">
                <a:defRPr/>
              </a:pP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사업수행실적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(</a:t>
              </a:r>
              <a:r>
                <a:rPr lang="ko-KR" altLang="en-US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인프라</a:t>
              </a:r>
              <a:r>
                <a:rPr lang="en-US" altLang="ko-KR" sz="1200" kern="0" dirty="0">
                  <a:solidFill>
                    <a:srgbClr val="000000"/>
                  </a:solidFill>
                  <a:latin typeface="Rix모던고딕 B" pitchFamily="18" charset="-127"/>
                  <a:ea typeface="Rix모던고딕 B" pitchFamily="18" charset="-127"/>
                  <a:cs typeface="굴림" pitchFamily="50" charset="-127"/>
                </a:rPr>
                <a:t>)</a:t>
              </a:r>
            </a:p>
          </p:txBody>
        </p:sp>
      </p:grpSp>
      <p:graphicFrame>
        <p:nvGraphicFramePr>
          <p:cNvPr id="32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01605"/>
              </p:ext>
            </p:extLst>
          </p:nvPr>
        </p:nvGraphicFramePr>
        <p:xfrm>
          <a:off x="549275" y="3014244"/>
          <a:ext cx="5759450" cy="5051280"/>
        </p:xfrm>
        <a:graphic>
          <a:graphicData uri="http://schemas.openxmlformats.org/drawingml/2006/table">
            <a:tbl>
              <a:tblPr/>
              <a:tblGrid>
                <a:gridCol w="43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순번</a:t>
                      </a:r>
                    </a:p>
                  </a:txBody>
                  <a:tcPr marL="72000" marR="72000" marT="54000" marB="54000" anchor="ctr" horzOverflow="overflow">
                    <a:lnL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분야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사업명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사업 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기간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발주처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B" pitchFamily="18" charset="-127"/>
                          <a:ea typeface="Rix모던고딕 B" pitchFamily="18" charset="-127"/>
                          <a:cs typeface="굴림" pitchFamily="50" charset="-127"/>
                        </a:rPr>
                        <a:t>비고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B" pitchFamily="18" charset="-127"/>
                        <a:ea typeface="Rix모던고딕 B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인프라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POS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인프라 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코오롱그룹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 전산센터  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코오롱베니트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EBS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통합인프라운영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EBS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팬택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인프라운영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팬택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코오롱그룹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 전산센터  운영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코오롱베니트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+mn-cs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POS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인프라 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2013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Data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망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APP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장비 기술 지원 용역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Telecom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8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M" pitchFamily="18" charset="-127"/>
                        <a:ea typeface="Rix모던고딕 M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인프라운영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Telecom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9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팬택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인프라운영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팬택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5200" marB="252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인포섹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IT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시스템 유지보수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인포섹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11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63305" marR="63305" marT="66040" marB="6604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EBS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통합인프라운영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EBS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63305" marR="63305" marT="66040" marB="6604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하이니스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PM OP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하이닉스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POS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인프라 운영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2014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네트웍스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Data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망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APP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장비 기술 지원 용역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Telecom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인포섹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IT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시스템 유지보수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</a:t>
                      </a:r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인포섹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M" pitchFamily="18" charset="-127"/>
                          <a:ea typeface="Rix모던고딕 M" pitchFamily="18" charset="-127"/>
                          <a:cs typeface="굴림" pitchFamily="50" charset="-127"/>
                        </a:rPr>
                        <a:t>16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36000" marR="36000" marT="23262" marB="23262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인프라운영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2015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ix모던고딕 L" pitchFamily="18" charset="-127"/>
                          <a:ea typeface="Rix모던고딕 L" pitchFamily="18" charset="-127"/>
                          <a:cs typeface="굴림" pitchFamily="50" charset="-127"/>
                        </a:rPr>
                        <a:t>SK Telecom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  <a:cs typeface="굴림" pitchFamily="50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ix모던고딕 L" pitchFamily="18" charset="-127"/>
                        <a:ea typeface="Rix모던고딕 L" pitchFamily="18" charset="-127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5632266" y="1072980"/>
            <a:ext cx="676467" cy="1241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t">
            <a:spAutoFit/>
          </a:bodyPr>
          <a:lstStyle>
            <a:defPPr>
              <a:defRPr lang="ko-KR"/>
            </a:defPPr>
            <a:lvl1pPr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77838" indent="-2063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57263" indent="-42863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436688" indent="-65088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914525" indent="-85725" algn="r" defTabSz="957263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20650" indent="-120650" defTabSz="801688" latinLnBrk="0">
              <a:lnSpc>
                <a:spcPts val="1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4.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주요사업실적</a:t>
            </a:r>
          </a:p>
        </p:txBody>
      </p:sp>
    </p:spTree>
    <p:extLst>
      <p:ext uri="{BB962C8B-B14F-4D97-AF65-F5344CB8AC3E}">
        <p14:creationId xmlns:p14="http://schemas.microsoft.com/office/powerpoint/2010/main" val="67586746"/>
      </p:ext>
    </p:extLst>
  </p:cSld>
  <p:clrMapOvr>
    <a:masterClrMapping/>
  </p:clrMapOvr>
</p:sld>
</file>

<file path=ppt/theme/theme1.xml><?xml version="1.0" encoding="utf-8"?>
<a:theme xmlns:a="http://schemas.openxmlformats.org/drawingml/2006/main" name="본문-오른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b하시라">
      <a:majorFont>
        <a:latin typeface="Rix모던고딕 B"/>
        <a:ea typeface="Rix모던고딕 B"/>
        <a:cs typeface="굴림"/>
      </a:majorFont>
      <a:minorFont>
        <a:latin typeface="Rix모던명조 L"/>
        <a:ea typeface="Rix모던명조 L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r" defTabSz="93662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r" defTabSz="93662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  <a:txDef>
      <a:spPr>
        <a:noFill/>
        <a:ln w="6350" cap="flat" cmpd="sng" algn="ctr">
          <a:noFill/>
          <a:prstDash val="solid"/>
        </a:ln>
        <a:effectLst/>
      </a:spPr>
      <a:bodyPr lIns="31746" tIns="0" rIns="31746" bIns="0" rtlCol="0" anchor="ctr" anchorCtr="0"/>
      <a:lstStyle>
        <a:defPPr>
          <a:defRPr dirty="0"/>
        </a:defPPr>
      </a:lstStyle>
    </a:txDef>
  </a:objectDefaults>
  <a:extraClrSchemeLst>
    <a:extraClrScheme>
      <a:clrScheme name="db하시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0F0F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9D9D9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2013</Words>
  <Application>Microsoft Office PowerPoint</Application>
  <PresentationFormat>A4 용지(210x297mm)</PresentationFormat>
  <Paragraphs>730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4" baseType="lpstr">
      <vt:lpstr>Rix모던고딕 B</vt:lpstr>
      <vt:lpstr>Rix모던고딕 L</vt:lpstr>
      <vt:lpstr>Rix모던고딕 M</vt:lpstr>
      <vt:lpstr>Rix모던명조 B</vt:lpstr>
      <vt:lpstr>Rix모던명조 M</vt:lpstr>
      <vt:lpstr>Rix정고딕 B</vt:lpstr>
      <vt:lpstr>굴림</vt:lpstr>
      <vt:lpstr>산돌고딕 L</vt:lpstr>
      <vt:lpstr>Arial</vt:lpstr>
      <vt:lpstr>Wingdings</vt:lpstr>
      <vt:lpstr>본문-오른쪽</vt:lpstr>
      <vt:lpstr>PowerPoint 프레젠테이션</vt:lpstr>
      <vt:lpstr>1. 기업현황 및 연혁 1.1 일반현황</vt:lpstr>
      <vt:lpstr>1.2 주요연혁 (1/3)</vt:lpstr>
      <vt:lpstr>1.2 주요연혁 (2/3)</vt:lpstr>
      <vt:lpstr>1.2 주요연혁 (3/3)</vt:lpstr>
      <vt:lpstr>1.3 경영실태</vt:lpstr>
      <vt:lpstr>2. 조직 및 인원</vt:lpstr>
      <vt:lpstr>3. 주요사업내용</vt:lpstr>
      <vt:lpstr>4. 주요사업실적 (1/4)</vt:lpstr>
      <vt:lpstr>4. 주요사업실적 (2/4)</vt:lpstr>
      <vt:lpstr>4. 주요사업실적 (3/4)</vt:lpstr>
      <vt:lpstr>4. 주요사업실적 (4/4)</vt:lpstr>
      <vt:lpstr>5. 신용등급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2014-05-20T04:00:14Z</dcterms:created>
  <dcterms:modified xsi:type="dcterms:W3CDTF">2022-03-31T02:34:19Z</dcterms:modified>
</cp:coreProperties>
</file>